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2"/>
  </p:sldMasterIdLst>
  <p:notesMasterIdLst>
    <p:notesMasterId r:id="rId9"/>
  </p:notesMasterIdLst>
  <p:sldIdLst>
    <p:sldId id="271" r:id="rId3"/>
    <p:sldId id="277" r:id="rId4"/>
    <p:sldId id="278" r:id="rId5"/>
    <p:sldId id="279" r:id="rId6"/>
    <p:sldId id="280" r:id="rId7"/>
    <p:sldId id="276" r:id="rId8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-105" charset="0"/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-105" charset="0"/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-105" charset="0"/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-105" charset="0"/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-105" charset="0"/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4ABD22"/>
    <a:srgbClr val="66B63D"/>
    <a:srgbClr val="AFE87E"/>
    <a:srgbClr val="326609"/>
    <a:srgbClr val="64D011"/>
    <a:srgbClr val="004C84"/>
    <a:srgbClr val="A5D8F9"/>
    <a:srgbClr val="00B0F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416" y="-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000000"/>
                </a:solidFill>
                <a:latin typeface="Times New Roman" pitchFamily="-105" charset="0"/>
                <a:cs typeface="Arial Unicode MS" pitchFamily="-105" charset="0"/>
              </a:defRPr>
            </a:lvl1pPr>
          </a:lstStyle>
          <a:p>
            <a:pPr>
              <a:defRPr/>
            </a:pPr>
            <a:fld id="{A64B28B2-882E-4C24-B33F-FCCED983DA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050699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05" charset="0"/>
      <a:defRPr sz="1200" kern="1200">
        <a:solidFill>
          <a:srgbClr val="000000"/>
        </a:solidFill>
        <a:latin typeface="Times New Roman" pitchFamily="16" charset="0"/>
        <a:ea typeface="ＭＳ Ｐゴシック" charset="-128"/>
        <a:cs typeface="ＭＳ Ｐゴシック" charset="-128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05" charset="0"/>
      <a:defRPr sz="1200" kern="1200">
        <a:solidFill>
          <a:srgbClr val="000000"/>
        </a:solidFill>
        <a:latin typeface="Times New Roman" pitchFamily="16" charset="0"/>
        <a:ea typeface="ＭＳ Ｐゴシック" charset="-128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05" charset="0"/>
      <a:defRPr sz="1200" kern="1200">
        <a:solidFill>
          <a:srgbClr val="000000"/>
        </a:solidFill>
        <a:latin typeface="Times New Roman" pitchFamily="16" charset="0"/>
        <a:ea typeface="ＭＳ Ｐゴシック" charset="-128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05" charset="0"/>
      <a:defRPr sz="1200" kern="1200">
        <a:solidFill>
          <a:srgbClr val="000000"/>
        </a:solidFill>
        <a:latin typeface="Times New Roman" pitchFamily="16" charset="0"/>
        <a:ea typeface="ＭＳ Ｐゴシック" charset="-128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05" charset="0"/>
      <a:defRPr sz="1200" kern="1200">
        <a:solidFill>
          <a:srgbClr val="000000"/>
        </a:solidFill>
        <a:latin typeface="Times New Roman" pitchFamily="16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52DBF7-E32B-4CED-AA89-713BB9AF17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19085-46AA-464B-8B69-FD6CA922AE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64547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64547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E04DAA-BC70-4D91-92A4-1F1FB9F982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01A62-4E3B-4BB3-83ED-C7F9244160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08290F-4277-4C29-8594-8E985B215D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05F02B-84E3-42B7-8FDA-6FD6100DC5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6D7EB-9B18-4541-98BD-32F10EA1AD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A059BE-293F-488B-A019-0151A276C3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24FD47-8FFB-463A-8E11-73BC8FA658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BA2174-C773-4E89-A2F3-D1F7364814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FFB177-382A-4CCA-8CB9-685D975E32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987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000000"/>
                </a:solidFill>
                <a:latin typeface="Times New Roman" pitchFamily="-105" charset="0"/>
                <a:cs typeface="Arial Unicode MS" pitchFamily="-105" charset="0"/>
              </a:defRPr>
            </a:lvl1pPr>
          </a:lstStyle>
          <a:p>
            <a:pPr>
              <a:defRPr/>
            </a:pPr>
            <a:fld id="{DD85721C-E124-425D-9811-A8E0FC6EF4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05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05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2pPr>
      <a:lvl3pPr algn="ctr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05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3pPr>
      <a:lvl4pPr algn="ctr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05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4pPr>
      <a:lvl5pPr algn="ctr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05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5pPr>
      <a:lvl6pPr marL="2514600" indent="-228600" algn="ctr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6pPr>
      <a:lvl7pPr marL="2971800" indent="-228600" algn="ctr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7pPr>
      <a:lvl8pPr marL="3429000" indent="-228600" algn="ctr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8pPr>
      <a:lvl9pPr marL="3886200" indent="-228600" algn="ctr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9pPr>
    </p:titleStyle>
    <p:bodyStyle>
      <a:lvl1pPr marL="342900" indent="-342900" algn="l" defTabSz="457200" rtl="0" eaLnBrk="1" fontAlgn="base" hangingPunct="1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-105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1" fontAlgn="base" hangingPunct="1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-105" charset="0"/>
        <a:buChar char="–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1" fontAlgn="base" hangingPunct="1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-105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1" fontAlgn="base" hangingPunct="1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-105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-105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johnlocker.com/home/main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igitalhistory.uh.edu/index.cfm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hd.org/USHistoryPrimarySources.htm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ilderlehrman.org/collections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newdeal.feri.org/index.htm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544512" y="4237034"/>
            <a:ext cx="4466439" cy="3048000"/>
          </a:xfrm>
          <a:prstGeom prst="rect">
            <a:avLst/>
          </a:prstGeom>
          <a:gradFill flip="none" rotWithShape="1">
            <a:gsLst>
              <a:gs pos="0">
                <a:srgbClr val="AFE87E"/>
              </a:gs>
              <a:gs pos="100000">
                <a:srgbClr val="64D011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extrusionH="100330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3" name="Rectangle 2"/>
          <p:cNvSpPr/>
          <p:nvPr/>
        </p:nvSpPr>
        <p:spPr bwMode="auto">
          <a:xfrm>
            <a:off x="549592" y="1158872"/>
            <a:ext cx="4466439" cy="3048000"/>
          </a:xfrm>
          <a:prstGeom prst="rect">
            <a:avLst/>
          </a:prstGeom>
          <a:gradFill flip="none" rotWithShape="1">
            <a:gsLst>
              <a:gs pos="0">
                <a:srgbClr val="A5D8F9"/>
              </a:gs>
              <a:gs pos="100000">
                <a:srgbClr val="0070C0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extrusionH="1003300"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/>
          </a:p>
        </p:txBody>
      </p:sp>
      <p:sp>
        <p:nvSpPr>
          <p:cNvPr id="4104" name="TextBox 16"/>
          <p:cNvSpPr txBox="1">
            <a:spLocks noChangeArrowheads="1"/>
          </p:cNvSpPr>
          <p:nvPr/>
        </p:nvSpPr>
        <p:spPr bwMode="auto">
          <a:xfrm>
            <a:off x="1387475" y="1265238"/>
            <a:ext cx="3505200" cy="200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dirty="0"/>
              <a:t>Strengths</a:t>
            </a:r>
          </a:p>
          <a:p>
            <a:endParaRPr lang="en-US" sz="1200" dirty="0"/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1.Lots of documentaries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2.Many topics in history and many subjects besides history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 smtClean="0">
              <a:latin typeface="Calibri" pitchFamily="34" charset="0"/>
              <a:cs typeface="Arial" charset="0"/>
            </a:endParaRPr>
          </a:p>
        </p:txBody>
      </p:sp>
      <p:sp>
        <p:nvSpPr>
          <p:cNvPr id="4105" name="TextBox 16"/>
          <p:cNvSpPr txBox="1">
            <a:spLocks noChangeArrowheads="1"/>
          </p:cNvSpPr>
          <p:nvPr/>
        </p:nvSpPr>
        <p:spPr bwMode="auto">
          <a:xfrm>
            <a:off x="1387475" y="4313238"/>
            <a:ext cx="3505200" cy="2216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dirty="0"/>
              <a:t>Opportunities</a:t>
            </a:r>
          </a:p>
          <a:p>
            <a:endParaRPr lang="en-US" sz="1200" dirty="0"/>
          </a:p>
          <a:p>
            <a:pPr marL="342900" indent="-34290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+mj-lt"/>
              <a:buAutoNum type="arabicPeriod"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Interesting </a:t>
            </a:r>
            <a:r>
              <a:rPr lang="en-US" sz="1400" noProof="1" smtClean="0">
                <a:latin typeface="Calibri" pitchFamily="34" charset="0"/>
                <a:cs typeface="Arial" charset="0"/>
              </a:rPr>
              <a:t>background </a:t>
            </a:r>
            <a:r>
              <a:rPr lang="en-US" sz="1400" noProof="1" smtClean="0">
                <a:latin typeface="Calibri" pitchFamily="34" charset="0"/>
                <a:cs typeface="Arial" charset="0"/>
              </a:rPr>
              <a:t>information</a:t>
            </a:r>
            <a:endParaRPr lang="en-US" sz="1400" noProof="1">
              <a:latin typeface="Calibri" pitchFamily="34" charset="0"/>
              <a:cs typeface="Arial" charset="0"/>
            </a:endParaRPr>
          </a:p>
          <a:p>
            <a:pPr marL="342900" indent="-34290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+mj-lt"/>
              <a:buAutoNum type="arabicPeriod"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Could </a:t>
            </a:r>
            <a:r>
              <a:rPr lang="en-US" sz="1400" noProof="1" smtClean="0">
                <a:latin typeface="Calibri" pitchFamily="34" charset="0"/>
                <a:cs typeface="Arial" charset="0"/>
              </a:rPr>
              <a:t>be used by </a:t>
            </a:r>
            <a:r>
              <a:rPr lang="en-US" sz="1400" noProof="1" smtClean="0">
                <a:latin typeface="Calibri" pitchFamily="34" charset="0"/>
                <a:cs typeface="Arial" charset="0"/>
              </a:rPr>
              <a:t>teachers</a:t>
            </a:r>
          </a:p>
          <a:p>
            <a:pPr marL="342900" indent="-34290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+mj-lt"/>
              <a:buAutoNum type="arabicPeriod"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Could create channels that would highlight videos that teachers want students to access</a:t>
            </a:r>
            <a:endParaRPr lang="en-US" sz="1400" noProof="1" smtClean="0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 smtClean="0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endParaRPr lang="en-US" sz="1400" noProof="1">
              <a:latin typeface="Calibri" pitchFamily="34" charset="0"/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5040312" y="1189038"/>
            <a:ext cx="4466439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extrusionH="100330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5045392" y="4237037"/>
            <a:ext cx="4466439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extrusionH="100330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4112" name="TextBox 16"/>
          <p:cNvSpPr txBox="1">
            <a:spLocks noChangeArrowheads="1"/>
          </p:cNvSpPr>
          <p:nvPr/>
        </p:nvSpPr>
        <p:spPr bwMode="auto">
          <a:xfrm>
            <a:off x="5883275" y="4313238"/>
            <a:ext cx="3505200" cy="3423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b="1" dirty="0"/>
              <a:t>Threats</a:t>
            </a:r>
          </a:p>
          <a:p>
            <a:pPr marL="342900" indent="-34290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+mj-lt"/>
              <a:buAutoNum type="arabicPeriod"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Some </a:t>
            </a:r>
            <a:r>
              <a:rPr lang="en-US" sz="1400" noProof="1" smtClean="0">
                <a:latin typeface="Calibri" pitchFamily="34" charset="0"/>
                <a:cs typeface="Arial" charset="0"/>
              </a:rPr>
              <a:t>videos are labeled as youtube and links to go to original video brings them to youtube</a:t>
            </a:r>
          </a:p>
          <a:p>
            <a:pPr marL="342900" indent="-34290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+mj-lt"/>
              <a:buAutoNum type="arabicPeriod"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Lots </a:t>
            </a:r>
            <a:r>
              <a:rPr lang="en-US" sz="1400" noProof="1" smtClean="0">
                <a:latin typeface="Calibri" pitchFamily="34" charset="0"/>
                <a:cs typeface="Arial" charset="0"/>
              </a:rPr>
              <a:t>of topics besides history available and some may be inappropriate</a:t>
            </a:r>
          </a:p>
          <a:p>
            <a:pPr marL="342900" indent="-34290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+mj-lt"/>
              <a:buAutoNum type="arabicPeriod"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Advertisements </a:t>
            </a:r>
            <a:r>
              <a:rPr lang="en-US" sz="1400" noProof="1" smtClean="0">
                <a:latin typeface="Calibri" pitchFamily="34" charset="0"/>
                <a:cs typeface="Arial" charset="0"/>
              </a:rPr>
              <a:t>that can be clicked </a:t>
            </a:r>
            <a:r>
              <a:rPr lang="en-US" sz="1400" noProof="1" smtClean="0">
                <a:latin typeface="Calibri" pitchFamily="34" charset="0"/>
                <a:cs typeface="Arial" charset="0"/>
              </a:rPr>
              <a:t>on</a:t>
            </a:r>
          </a:p>
          <a:p>
            <a:pPr marL="342900" indent="-34290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+mj-lt"/>
              <a:buAutoNum type="arabicPeriod"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No help functions for setting up channels, etc.</a:t>
            </a:r>
          </a:p>
          <a:p>
            <a:pPr marL="342900" indent="-34290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+mj-lt"/>
              <a:buAutoNum type="arabicPeriod"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Channels are closed to everyone but person setting them up or open to all members or open to public</a:t>
            </a:r>
            <a:endParaRPr lang="en-US" sz="1400" noProof="1" smtClean="0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 smtClean="0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>
              <a:latin typeface="Calibri" pitchFamily="34" charset="0"/>
              <a:cs typeface="Arial" charset="0"/>
            </a:endParaRPr>
          </a:p>
        </p:txBody>
      </p:sp>
      <p:sp>
        <p:nvSpPr>
          <p:cNvPr id="4113" name="TextBox 16"/>
          <p:cNvSpPr txBox="1">
            <a:spLocks noChangeArrowheads="1"/>
          </p:cNvSpPr>
          <p:nvPr/>
        </p:nvSpPr>
        <p:spPr bwMode="auto">
          <a:xfrm>
            <a:off x="5883275" y="1265238"/>
            <a:ext cx="3505200" cy="31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dirty="0" smtClean="0"/>
              <a:t>Weaknesses</a:t>
            </a:r>
          </a:p>
          <a:p>
            <a:pPr marL="342900" indent="-34290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+mj-lt"/>
              <a:buAutoNum type="arabicPeriod"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 </a:t>
            </a:r>
            <a:r>
              <a:rPr lang="en-US" sz="1400" noProof="1" smtClean="0">
                <a:latin typeface="Calibri" pitchFamily="34" charset="0"/>
                <a:cs typeface="Arial" charset="0"/>
              </a:rPr>
              <a:t>Not all documentaries play</a:t>
            </a:r>
          </a:p>
          <a:p>
            <a:pPr marL="342900" indent="-34290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+mj-lt"/>
              <a:buAutoNum type="arabicPeriod"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 Topics are very broad ex: US History includes Native Americans, 9/11, the Great Depression, etc.</a:t>
            </a:r>
            <a:endParaRPr lang="en-US" sz="1400" noProof="1">
              <a:latin typeface="Calibri" pitchFamily="34" charset="0"/>
              <a:cs typeface="Arial" charset="0"/>
            </a:endParaRPr>
          </a:p>
          <a:p>
            <a:pPr marL="342900" indent="-34290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+mj-lt"/>
              <a:buAutoNum type="arabicPeriod"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M</a:t>
            </a:r>
            <a:r>
              <a:rPr lang="en-US" sz="1400" noProof="1" smtClean="0">
                <a:latin typeface="Calibri" pitchFamily="34" charset="0"/>
                <a:cs typeface="Arial" charset="0"/>
              </a:rPr>
              <a:t>ost </a:t>
            </a:r>
            <a:r>
              <a:rPr lang="en-US" sz="1400" noProof="1" smtClean="0">
                <a:latin typeface="Calibri" pitchFamily="34" charset="0"/>
                <a:cs typeface="Arial" charset="0"/>
              </a:rPr>
              <a:t>documentaries are </a:t>
            </a:r>
            <a:r>
              <a:rPr lang="en-US" sz="1400" noProof="1" smtClean="0">
                <a:latin typeface="Calibri" pitchFamily="34" charset="0"/>
                <a:cs typeface="Arial" charset="0"/>
              </a:rPr>
              <a:t>long</a:t>
            </a:r>
            <a:r>
              <a:rPr lang="en-US" sz="1400" noProof="1">
                <a:latin typeface="Calibri" pitchFamily="34" charset="0"/>
                <a:cs typeface="Arial" charset="0"/>
              </a:rPr>
              <a:t> </a:t>
            </a:r>
            <a:r>
              <a:rPr lang="en-US" sz="1400" noProof="1" smtClean="0">
                <a:latin typeface="Calibri" pitchFamily="34" charset="0"/>
                <a:cs typeface="Arial" charset="0"/>
              </a:rPr>
              <a:t>– exceeding 10 minutes</a:t>
            </a:r>
          </a:p>
          <a:p>
            <a:pPr marL="342900" indent="-34290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+mj-lt"/>
              <a:buAutoNum type="arabicPeriod"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Searching brings up undesired options ex: search for 9/11 and get videos on nightmares</a:t>
            </a:r>
          </a:p>
          <a:p>
            <a:pPr marL="342900" indent="-34290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+mj-lt"/>
              <a:buAutoNum type="arabicPeriod"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Comments below videos may be inappropriate or inaccurate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 smtClean="0">
              <a:latin typeface="Calibri" pitchFamily="34" charset="0"/>
              <a:cs typeface="Arial" charset="0"/>
            </a:endParaRPr>
          </a:p>
        </p:txBody>
      </p:sp>
      <p:grpSp>
        <p:nvGrpSpPr>
          <p:cNvPr id="4114" name="Group 21"/>
          <p:cNvGrpSpPr>
            <a:grpSpLocks/>
          </p:cNvGrpSpPr>
          <p:nvPr/>
        </p:nvGrpSpPr>
        <p:grpSpPr bwMode="auto">
          <a:xfrm>
            <a:off x="549275" y="1189038"/>
            <a:ext cx="736600" cy="736600"/>
            <a:chOff x="8240712" y="5684837"/>
            <a:chExt cx="736910" cy="737125"/>
          </a:xfrm>
        </p:grpSpPr>
        <p:sp>
          <p:nvSpPr>
            <p:cNvPr id="12" name="Rectangle 11"/>
            <p:cNvSpPr/>
            <p:nvPr/>
          </p:nvSpPr>
          <p:spPr bwMode="auto">
            <a:xfrm>
              <a:off x="8240712" y="5684837"/>
              <a:ext cx="736910" cy="737125"/>
            </a:xfrm>
            <a:prstGeom prst="rect">
              <a:avLst/>
            </a:prstGeom>
            <a:gradFill>
              <a:gsLst>
                <a:gs pos="0">
                  <a:srgbClr val="00B0F0">
                    <a:alpha val="30000"/>
                  </a:srgbClr>
                </a:gs>
                <a:gs pos="100000">
                  <a:srgbClr val="004C84">
                    <a:alpha val="65000"/>
                  </a:srgbClr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extrusionH="1003300"/>
          </p:spPr>
          <p:txBody>
            <a:bodyPr/>
            <a:lstStyle/>
            <a:p>
              <a:pPr>
                <a:buFont typeface="Times New Roman" pitchFamily="16" charset="0"/>
                <a:buNone/>
                <a:defRPr/>
              </a:pPr>
              <a:endParaRPr lang="en-US" sz="240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346961" y="5795613"/>
              <a:ext cx="498843" cy="4401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buFont typeface="Times New Roman" pitchFamily="16" charset="0"/>
                <a:buNone/>
                <a:defRPr/>
              </a:pPr>
              <a:r>
                <a:rPr 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innerShdw blurRad="63500" dist="76200" dir="13500000">
                      <a:prstClr val="black">
                        <a:alpha val="38000"/>
                      </a:prstClr>
                    </a:innerShdw>
                  </a:effectLst>
                  <a:latin typeface="Verdana" pitchFamily="34" charset="0"/>
                </a:rPr>
                <a:t>S</a:t>
              </a:r>
            </a:p>
          </p:txBody>
        </p:sp>
      </p:grpSp>
      <p:grpSp>
        <p:nvGrpSpPr>
          <p:cNvPr id="4115" name="Group 18"/>
          <p:cNvGrpSpPr>
            <a:grpSpLocks/>
          </p:cNvGrpSpPr>
          <p:nvPr/>
        </p:nvGrpSpPr>
        <p:grpSpPr bwMode="auto">
          <a:xfrm>
            <a:off x="5045075" y="1189038"/>
            <a:ext cx="736600" cy="736600"/>
            <a:chOff x="5040312" y="731837"/>
            <a:chExt cx="736910" cy="737125"/>
          </a:xfrm>
        </p:grpSpPr>
        <p:sp>
          <p:nvSpPr>
            <p:cNvPr id="10" name="Rectangle 9"/>
            <p:cNvSpPr/>
            <p:nvPr/>
          </p:nvSpPr>
          <p:spPr bwMode="auto">
            <a:xfrm>
              <a:off x="5040312" y="731837"/>
              <a:ext cx="736910" cy="737125"/>
            </a:xfrm>
            <a:prstGeom prst="rect">
              <a:avLst/>
            </a:prstGeom>
            <a:gradFill>
              <a:gsLst>
                <a:gs pos="0">
                  <a:schemeClr val="bg1">
                    <a:lumMod val="75000"/>
                    <a:alpha val="58000"/>
                  </a:schemeClr>
                </a:gs>
                <a:gs pos="100000">
                  <a:schemeClr val="tx1">
                    <a:lumMod val="65000"/>
                    <a:lumOff val="35000"/>
                    <a:alpha val="74000"/>
                  </a:schemeClr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extrusionH="1003300"/>
          </p:spPr>
          <p:txBody>
            <a:bodyPr/>
            <a:lstStyle/>
            <a:p>
              <a:pPr>
                <a:buFont typeface="Times New Roman" pitchFamily="16" charset="0"/>
                <a:buNone/>
                <a:defRPr/>
              </a:pPr>
              <a:endParaRPr lang="en-US" sz="240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096452" y="872442"/>
              <a:ext cx="596410" cy="4401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buFont typeface="Times New Roman" pitchFamily="16" charset="0"/>
                <a:buNone/>
                <a:defRPr/>
              </a:pPr>
              <a:r>
                <a:rPr 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innerShdw blurRad="63500" dist="76200" dir="13500000">
                      <a:prstClr val="black">
                        <a:alpha val="38000"/>
                      </a:prstClr>
                    </a:innerShdw>
                  </a:effectLst>
                  <a:latin typeface="Verdana" pitchFamily="34" charset="0"/>
                </a:rPr>
                <a:t>W</a:t>
              </a:r>
            </a:p>
          </p:txBody>
        </p:sp>
      </p:grpSp>
      <p:grpSp>
        <p:nvGrpSpPr>
          <p:cNvPr id="4116" name="Group 19"/>
          <p:cNvGrpSpPr>
            <a:grpSpLocks/>
          </p:cNvGrpSpPr>
          <p:nvPr/>
        </p:nvGrpSpPr>
        <p:grpSpPr bwMode="auto">
          <a:xfrm>
            <a:off x="5045075" y="4237038"/>
            <a:ext cx="736600" cy="736600"/>
            <a:chOff x="9030172" y="6475566"/>
            <a:chExt cx="736910" cy="737125"/>
          </a:xfrm>
        </p:grpSpPr>
        <p:sp>
          <p:nvSpPr>
            <p:cNvPr id="11" name="Rectangle 10"/>
            <p:cNvSpPr/>
            <p:nvPr/>
          </p:nvSpPr>
          <p:spPr bwMode="auto">
            <a:xfrm>
              <a:off x="9030172" y="6475566"/>
              <a:ext cx="736910" cy="737125"/>
            </a:xfrm>
            <a:prstGeom prst="rect">
              <a:avLst/>
            </a:prstGeom>
            <a:gradFill>
              <a:gsLst>
                <a:gs pos="0">
                  <a:schemeClr val="bg1">
                    <a:lumMod val="85000"/>
                    <a:alpha val="66000"/>
                  </a:schemeClr>
                </a:gs>
                <a:gs pos="100000">
                  <a:schemeClr val="bg1">
                    <a:lumMod val="65000"/>
                    <a:alpha val="75000"/>
                  </a:schemeClr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extrusionH="1003300"/>
          </p:spPr>
          <p:txBody>
            <a:bodyPr/>
            <a:lstStyle/>
            <a:p>
              <a:pPr>
                <a:buFont typeface="Times New Roman" pitchFamily="16" charset="0"/>
                <a:buNone/>
                <a:defRPr/>
              </a:pPr>
              <a:endParaRPr lang="en-US" sz="240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215279" y="6611247"/>
              <a:ext cx="498843" cy="4401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buFont typeface="Times New Roman" pitchFamily="16" charset="0"/>
                <a:buNone/>
                <a:defRPr/>
              </a:pPr>
              <a:r>
                <a:rPr 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innerShdw blurRad="63500" dist="76200" dir="13500000">
                      <a:prstClr val="black">
                        <a:alpha val="38000"/>
                      </a:prstClr>
                    </a:innerShdw>
                  </a:effectLst>
                  <a:latin typeface="Verdana" pitchFamily="34" charset="0"/>
                </a:rPr>
                <a:t>T</a:t>
              </a:r>
            </a:p>
          </p:txBody>
        </p:sp>
      </p:grpSp>
      <p:grpSp>
        <p:nvGrpSpPr>
          <p:cNvPr id="4117" name="Group 20"/>
          <p:cNvGrpSpPr>
            <a:grpSpLocks/>
          </p:cNvGrpSpPr>
          <p:nvPr/>
        </p:nvGrpSpPr>
        <p:grpSpPr bwMode="auto">
          <a:xfrm>
            <a:off x="549275" y="4262438"/>
            <a:ext cx="736600" cy="736600"/>
            <a:chOff x="8240712" y="6468732"/>
            <a:chExt cx="736910" cy="737125"/>
          </a:xfrm>
        </p:grpSpPr>
        <p:sp>
          <p:nvSpPr>
            <p:cNvPr id="16" name="Rectangle 15"/>
            <p:cNvSpPr/>
            <p:nvPr/>
          </p:nvSpPr>
          <p:spPr bwMode="auto">
            <a:xfrm>
              <a:off x="8240712" y="6468732"/>
              <a:ext cx="736910" cy="737125"/>
            </a:xfrm>
            <a:prstGeom prst="rect">
              <a:avLst/>
            </a:prstGeom>
            <a:gradFill>
              <a:gsLst>
                <a:gs pos="0">
                  <a:srgbClr val="64D011">
                    <a:alpha val="70000"/>
                  </a:srgbClr>
                </a:gs>
                <a:gs pos="100000">
                  <a:srgbClr val="326609">
                    <a:alpha val="88000"/>
                  </a:srgbClr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extrusionH="1003300"/>
          </p:spPr>
          <p:txBody>
            <a:bodyPr/>
            <a:lstStyle/>
            <a:p>
              <a:pPr>
                <a:buFont typeface="Times New Roman" pitchFamily="16" charset="0"/>
                <a:buNone/>
                <a:defRPr/>
              </a:pPr>
              <a:endParaRPr lang="en-US" sz="240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349466" y="6612811"/>
              <a:ext cx="498843" cy="4401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buFont typeface="Times New Roman" pitchFamily="16" charset="0"/>
                <a:buNone/>
                <a:defRPr/>
              </a:pPr>
              <a:r>
                <a:rPr 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innerShdw blurRad="63500" dist="76200" dir="13500000">
                      <a:prstClr val="black">
                        <a:alpha val="38000"/>
                      </a:prstClr>
                    </a:innerShdw>
                  </a:effectLst>
                  <a:latin typeface="Verdana" pitchFamily="34" charset="0"/>
                </a:rPr>
                <a:t>O</a:t>
              </a:r>
            </a:p>
          </p:txBody>
        </p:sp>
      </p:grpSp>
      <p:sp>
        <p:nvSpPr>
          <p:cNvPr id="4118" name="Tekstboks 3"/>
          <p:cNvSpPr txBox="1">
            <a:spLocks noChangeArrowheads="1"/>
          </p:cNvSpPr>
          <p:nvPr/>
        </p:nvSpPr>
        <p:spPr bwMode="auto">
          <a:xfrm>
            <a:off x="239713" y="579438"/>
            <a:ext cx="2850332" cy="349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Research Tool:  John Locker  </a:t>
            </a:r>
            <a:endParaRPr lang="da-DK" dirty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4119" name="Tekstboks 3"/>
          <p:cNvSpPr txBox="1">
            <a:spLocks noChangeArrowheads="1"/>
          </p:cNvSpPr>
          <p:nvPr/>
        </p:nvSpPr>
        <p:spPr bwMode="auto">
          <a:xfrm>
            <a:off x="242888" y="273050"/>
            <a:ext cx="1690687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b="1">
                <a:latin typeface="Calibri" pitchFamily="34" charset="0"/>
                <a:ea typeface="Calibri" pitchFamily="34" charset="0"/>
                <a:cs typeface="Calibri" pitchFamily="34" charset="0"/>
              </a:rPr>
              <a:t>SWOT </a:t>
            </a:r>
            <a:r>
              <a:rPr lang="da-DK">
                <a:latin typeface="Calibri" pitchFamily="34" charset="0"/>
                <a:ea typeface="Calibri" pitchFamily="34" charset="0"/>
                <a:cs typeface="Calibri" pitchFamily="34" charset="0"/>
              </a:rPr>
              <a:t>ANALYSIS</a:t>
            </a:r>
          </a:p>
        </p:txBody>
      </p:sp>
      <p:sp>
        <p:nvSpPr>
          <p:cNvPr id="24" name="Tekstboks 3"/>
          <p:cNvSpPr txBox="1">
            <a:spLocks noChangeArrowheads="1"/>
          </p:cNvSpPr>
          <p:nvPr/>
        </p:nvSpPr>
        <p:spPr bwMode="auto">
          <a:xfrm>
            <a:off x="3897312" y="579437"/>
            <a:ext cx="4150560" cy="349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URL:   </a:t>
            </a:r>
            <a:r>
              <a:rPr lang="en-US" dirty="0" smtClean="0">
                <a:hlinkClick r:id="rId2"/>
              </a:rPr>
              <a:t>http://johnlocker.com/home/main</a:t>
            </a:r>
            <a:r>
              <a:rPr lang="da-DK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endParaRPr lang="da-DK" dirty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544512" y="4237034"/>
            <a:ext cx="4466439" cy="3048000"/>
          </a:xfrm>
          <a:prstGeom prst="rect">
            <a:avLst/>
          </a:prstGeom>
          <a:gradFill flip="none" rotWithShape="1">
            <a:gsLst>
              <a:gs pos="0">
                <a:srgbClr val="AFE87E"/>
              </a:gs>
              <a:gs pos="100000">
                <a:srgbClr val="64D011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extrusionH="100330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3" name="Rectangle 2"/>
          <p:cNvSpPr/>
          <p:nvPr/>
        </p:nvSpPr>
        <p:spPr bwMode="auto">
          <a:xfrm>
            <a:off x="549592" y="1189037"/>
            <a:ext cx="4466439" cy="3048000"/>
          </a:xfrm>
          <a:prstGeom prst="rect">
            <a:avLst/>
          </a:prstGeom>
          <a:gradFill flip="none" rotWithShape="1">
            <a:gsLst>
              <a:gs pos="0">
                <a:srgbClr val="A5D8F9"/>
              </a:gs>
              <a:gs pos="100000">
                <a:srgbClr val="0070C0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extrusionH="1003300"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/>
          </a:p>
        </p:txBody>
      </p:sp>
      <p:sp>
        <p:nvSpPr>
          <p:cNvPr id="4104" name="TextBox 16"/>
          <p:cNvSpPr txBox="1">
            <a:spLocks noChangeArrowheads="1"/>
          </p:cNvSpPr>
          <p:nvPr/>
        </p:nvSpPr>
        <p:spPr bwMode="auto">
          <a:xfrm>
            <a:off x="1387475" y="1265238"/>
            <a:ext cx="3505200" cy="286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dirty="0"/>
              <a:t>Strengths</a:t>
            </a:r>
          </a:p>
          <a:p>
            <a:endParaRPr lang="en-US" sz="1200" dirty="0"/>
          </a:p>
          <a:p>
            <a:pPr marL="342900" indent="-34290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+mj-lt"/>
              <a:buAutoNum type="arabicPeriod"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Covers </a:t>
            </a:r>
            <a:r>
              <a:rPr lang="en-US" sz="1400" noProof="1" smtClean="0">
                <a:latin typeface="Calibri" pitchFamily="34" charset="0"/>
                <a:cs typeface="Arial" charset="0"/>
              </a:rPr>
              <a:t>pre-1492 through </a:t>
            </a:r>
            <a:r>
              <a:rPr lang="en-US" sz="1400" noProof="1" smtClean="0">
                <a:latin typeface="Calibri" pitchFamily="34" charset="0"/>
                <a:cs typeface="Arial" charset="0"/>
              </a:rPr>
              <a:t>2012</a:t>
            </a:r>
            <a:endParaRPr lang="en-US" sz="1400" noProof="1">
              <a:latin typeface="Calibri" pitchFamily="34" charset="0"/>
              <a:cs typeface="Arial" charset="0"/>
            </a:endParaRPr>
          </a:p>
          <a:p>
            <a:pPr marL="342900" indent="-34290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+mj-lt"/>
              <a:buAutoNum type="arabicPeriod"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Provides </a:t>
            </a:r>
            <a:r>
              <a:rPr lang="en-US" sz="1400" noProof="1" smtClean="0">
                <a:latin typeface="Calibri" pitchFamily="34" charset="0"/>
                <a:cs typeface="Arial" charset="0"/>
              </a:rPr>
              <a:t>documents with source </a:t>
            </a:r>
            <a:r>
              <a:rPr lang="en-US" sz="1400" noProof="1" smtClean="0">
                <a:latin typeface="Calibri" pitchFamily="34" charset="0"/>
                <a:cs typeface="Arial" charset="0"/>
              </a:rPr>
              <a:t>information</a:t>
            </a:r>
          </a:p>
          <a:p>
            <a:pPr marL="342900" indent="-34290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+mj-lt"/>
              <a:buAutoNum type="arabicPeriod"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Each topic has numerous areas of information including: overview, textbook., events, people, documents, links, music, film, images,  and multimedia</a:t>
            </a:r>
            <a:endParaRPr lang="en-US" sz="1400" noProof="1" smtClean="0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endParaRPr lang="en-US" sz="1400" noProof="1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endParaRPr lang="en-US" sz="1400" noProof="1">
              <a:latin typeface="Calibri" pitchFamily="34" charset="0"/>
              <a:cs typeface="Arial" charset="0"/>
            </a:endParaRPr>
          </a:p>
        </p:txBody>
      </p:sp>
      <p:sp>
        <p:nvSpPr>
          <p:cNvPr id="4105" name="TextBox 16"/>
          <p:cNvSpPr txBox="1">
            <a:spLocks noChangeArrowheads="1"/>
          </p:cNvSpPr>
          <p:nvPr/>
        </p:nvSpPr>
        <p:spPr bwMode="auto">
          <a:xfrm>
            <a:off x="1316264" y="4313238"/>
            <a:ext cx="3505200" cy="3595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dirty="0"/>
              <a:t>Opportunities</a:t>
            </a:r>
          </a:p>
          <a:p>
            <a:endParaRPr lang="en-US" sz="1200" dirty="0"/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1. Teacher lesson planning is available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2.Extensive listings of relevant </a:t>
            </a:r>
            <a:r>
              <a:rPr lang="en-US" sz="1400" noProof="1" smtClean="0">
                <a:latin typeface="Calibri" pitchFamily="34" charset="0"/>
                <a:cs typeface="Arial" charset="0"/>
              </a:rPr>
              <a:t>films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 smtClean="0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3. Explorations for kids to learn about history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 smtClean="0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4. Links to relevant external sites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 smtClean="0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5. Quizzes for topics are available</a:t>
            </a:r>
            <a:endParaRPr lang="en-US" sz="1400" noProof="1" smtClean="0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endParaRPr lang="en-US" sz="1400" noProof="1">
              <a:latin typeface="Calibri" pitchFamily="34" charset="0"/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5040312" y="1189038"/>
            <a:ext cx="4466439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extrusionH="100330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5045392" y="4237037"/>
            <a:ext cx="4466439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extrusionH="100330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4112" name="TextBox 16"/>
          <p:cNvSpPr txBox="1">
            <a:spLocks noChangeArrowheads="1"/>
          </p:cNvSpPr>
          <p:nvPr/>
        </p:nvSpPr>
        <p:spPr bwMode="auto">
          <a:xfrm>
            <a:off x="5883275" y="4313238"/>
            <a:ext cx="3505200" cy="2790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dirty="0"/>
              <a:t>Threats</a:t>
            </a:r>
          </a:p>
          <a:p>
            <a:endParaRPr lang="en-US" sz="1600" b="1" dirty="0"/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1. Links to external sites – marked as such</a:t>
            </a:r>
            <a:endParaRPr lang="en-US" sz="1400" noProof="1" smtClean="0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2. This seems to be a very secure site with little need to go to other sites for information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 smtClean="0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3. External sites are available but not necessary for investigations</a:t>
            </a:r>
            <a:endParaRPr lang="en-US" sz="1400" noProof="1" smtClean="0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 </a:t>
            </a:r>
            <a:endParaRPr lang="en-US" sz="1400" noProof="1">
              <a:latin typeface="Calibri" pitchFamily="34" charset="0"/>
              <a:cs typeface="Arial" charset="0"/>
            </a:endParaRPr>
          </a:p>
        </p:txBody>
      </p:sp>
      <p:sp>
        <p:nvSpPr>
          <p:cNvPr id="4113" name="TextBox 16"/>
          <p:cNvSpPr txBox="1">
            <a:spLocks noChangeArrowheads="1"/>
          </p:cNvSpPr>
          <p:nvPr/>
        </p:nvSpPr>
        <p:spPr bwMode="auto">
          <a:xfrm>
            <a:off x="5883275" y="1265238"/>
            <a:ext cx="3505200" cy="2475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dirty="0"/>
              <a:t>Weaknesses</a:t>
            </a:r>
          </a:p>
          <a:p>
            <a:endParaRPr lang="en-US" sz="1200" dirty="0"/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1. Can not have every document or event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2.Opens new windows/tabs so may be confusing to kids when they end up with 20 tabs.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>
              <a:latin typeface="Calibri" pitchFamily="34" charset="0"/>
              <a:cs typeface="Arial" charset="0"/>
            </a:endParaRPr>
          </a:p>
        </p:txBody>
      </p:sp>
      <p:grpSp>
        <p:nvGrpSpPr>
          <p:cNvPr id="4114" name="Group 21"/>
          <p:cNvGrpSpPr>
            <a:grpSpLocks/>
          </p:cNvGrpSpPr>
          <p:nvPr/>
        </p:nvGrpSpPr>
        <p:grpSpPr bwMode="auto">
          <a:xfrm>
            <a:off x="549275" y="1189038"/>
            <a:ext cx="736600" cy="736600"/>
            <a:chOff x="8240712" y="5684837"/>
            <a:chExt cx="736910" cy="737125"/>
          </a:xfrm>
        </p:grpSpPr>
        <p:sp>
          <p:nvSpPr>
            <p:cNvPr id="12" name="Rectangle 11"/>
            <p:cNvSpPr/>
            <p:nvPr/>
          </p:nvSpPr>
          <p:spPr bwMode="auto">
            <a:xfrm>
              <a:off x="8240712" y="5684837"/>
              <a:ext cx="736910" cy="737125"/>
            </a:xfrm>
            <a:prstGeom prst="rect">
              <a:avLst/>
            </a:prstGeom>
            <a:gradFill>
              <a:gsLst>
                <a:gs pos="0">
                  <a:srgbClr val="00B0F0">
                    <a:alpha val="30000"/>
                  </a:srgbClr>
                </a:gs>
                <a:gs pos="100000">
                  <a:srgbClr val="004C84">
                    <a:alpha val="65000"/>
                  </a:srgbClr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extrusionH="1003300"/>
          </p:spPr>
          <p:txBody>
            <a:bodyPr/>
            <a:lstStyle/>
            <a:p>
              <a:pPr>
                <a:buFont typeface="Times New Roman" pitchFamily="16" charset="0"/>
                <a:buNone/>
                <a:defRPr/>
              </a:pPr>
              <a:endParaRPr lang="en-US" sz="240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346961" y="5795613"/>
              <a:ext cx="498843" cy="4401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buFont typeface="Times New Roman" pitchFamily="16" charset="0"/>
                <a:buNone/>
                <a:defRPr/>
              </a:pPr>
              <a:r>
                <a:rPr 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innerShdw blurRad="63500" dist="76200" dir="13500000">
                      <a:prstClr val="black">
                        <a:alpha val="38000"/>
                      </a:prstClr>
                    </a:innerShdw>
                  </a:effectLst>
                  <a:latin typeface="Verdana" pitchFamily="34" charset="0"/>
                </a:rPr>
                <a:t>S</a:t>
              </a:r>
            </a:p>
          </p:txBody>
        </p:sp>
      </p:grpSp>
      <p:grpSp>
        <p:nvGrpSpPr>
          <p:cNvPr id="4115" name="Group 18"/>
          <p:cNvGrpSpPr>
            <a:grpSpLocks/>
          </p:cNvGrpSpPr>
          <p:nvPr/>
        </p:nvGrpSpPr>
        <p:grpSpPr bwMode="auto">
          <a:xfrm>
            <a:off x="5045075" y="1189038"/>
            <a:ext cx="736600" cy="736600"/>
            <a:chOff x="5040312" y="731837"/>
            <a:chExt cx="736910" cy="737125"/>
          </a:xfrm>
        </p:grpSpPr>
        <p:sp>
          <p:nvSpPr>
            <p:cNvPr id="10" name="Rectangle 9"/>
            <p:cNvSpPr/>
            <p:nvPr/>
          </p:nvSpPr>
          <p:spPr bwMode="auto">
            <a:xfrm>
              <a:off x="5040312" y="731837"/>
              <a:ext cx="736910" cy="737125"/>
            </a:xfrm>
            <a:prstGeom prst="rect">
              <a:avLst/>
            </a:prstGeom>
            <a:gradFill>
              <a:gsLst>
                <a:gs pos="0">
                  <a:schemeClr val="bg1">
                    <a:lumMod val="75000"/>
                    <a:alpha val="58000"/>
                  </a:schemeClr>
                </a:gs>
                <a:gs pos="100000">
                  <a:schemeClr val="tx1">
                    <a:lumMod val="65000"/>
                    <a:lumOff val="35000"/>
                    <a:alpha val="74000"/>
                  </a:schemeClr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extrusionH="1003300"/>
          </p:spPr>
          <p:txBody>
            <a:bodyPr/>
            <a:lstStyle/>
            <a:p>
              <a:pPr>
                <a:buFont typeface="Times New Roman" pitchFamily="16" charset="0"/>
                <a:buNone/>
                <a:defRPr/>
              </a:pPr>
              <a:endParaRPr lang="en-US" sz="240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096452" y="872442"/>
              <a:ext cx="596410" cy="4401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buFont typeface="Times New Roman" pitchFamily="16" charset="0"/>
                <a:buNone/>
                <a:defRPr/>
              </a:pPr>
              <a:r>
                <a:rPr 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innerShdw blurRad="63500" dist="76200" dir="13500000">
                      <a:prstClr val="black">
                        <a:alpha val="38000"/>
                      </a:prstClr>
                    </a:innerShdw>
                  </a:effectLst>
                  <a:latin typeface="Verdana" pitchFamily="34" charset="0"/>
                </a:rPr>
                <a:t>W</a:t>
              </a:r>
            </a:p>
          </p:txBody>
        </p:sp>
      </p:grpSp>
      <p:grpSp>
        <p:nvGrpSpPr>
          <p:cNvPr id="4116" name="Group 19"/>
          <p:cNvGrpSpPr>
            <a:grpSpLocks/>
          </p:cNvGrpSpPr>
          <p:nvPr/>
        </p:nvGrpSpPr>
        <p:grpSpPr bwMode="auto">
          <a:xfrm>
            <a:off x="5045075" y="4237038"/>
            <a:ext cx="736600" cy="736600"/>
            <a:chOff x="9030172" y="6475566"/>
            <a:chExt cx="736910" cy="737125"/>
          </a:xfrm>
        </p:grpSpPr>
        <p:sp>
          <p:nvSpPr>
            <p:cNvPr id="11" name="Rectangle 10"/>
            <p:cNvSpPr/>
            <p:nvPr/>
          </p:nvSpPr>
          <p:spPr bwMode="auto">
            <a:xfrm>
              <a:off x="9030172" y="6475566"/>
              <a:ext cx="736910" cy="737125"/>
            </a:xfrm>
            <a:prstGeom prst="rect">
              <a:avLst/>
            </a:prstGeom>
            <a:gradFill>
              <a:gsLst>
                <a:gs pos="0">
                  <a:schemeClr val="bg1">
                    <a:lumMod val="85000"/>
                    <a:alpha val="66000"/>
                  </a:schemeClr>
                </a:gs>
                <a:gs pos="100000">
                  <a:schemeClr val="bg1">
                    <a:lumMod val="65000"/>
                    <a:alpha val="75000"/>
                  </a:schemeClr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extrusionH="1003300"/>
          </p:spPr>
          <p:txBody>
            <a:bodyPr/>
            <a:lstStyle/>
            <a:p>
              <a:pPr>
                <a:buFont typeface="Times New Roman" pitchFamily="16" charset="0"/>
                <a:buNone/>
                <a:defRPr/>
              </a:pPr>
              <a:endParaRPr lang="en-US" sz="240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215279" y="6611247"/>
              <a:ext cx="498843" cy="4401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buFont typeface="Times New Roman" pitchFamily="16" charset="0"/>
                <a:buNone/>
                <a:defRPr/>
              </a:pPr>
              <a:r>
                <a:rPr 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innerShdw blurRad="63500" dist="76200" dir="13500000">
                      <a:prstClr val="black">
                        <a:alpha val="38000"/>
                      </a:prstClr>
                    </a:innerShdw>
                  </a:effectLst>
                  <a:latin typeface="Verdana" pitchFamily="34" charset="0"/>
                </a:rPr>
                <a:t>T</a:t>
              </a:r>
            </a:p>
          </p:txBody>
        </p:sp>
      </p:grpSp>
      <p:grpSp>
        <p:nvGrpSpPr>
          <p:cNvPr id="4117" name="Group 20"/>
          <p:cNvGrpSpPr>
            <a:grpSpLocks/>
          </p:cNvGrpSpPr>
          <p:nvPr/>
        </p:nvGrpSpPr>
        <p:grpSpPr bwMode="auto">
          <a:xfrm>
            <a:off x="549275" y="4262438"/>
            <a:ext cx="736600" cy="736600"/>
            <a:chOff x="8240712" y="6468732"/>
            <a:chExt cx="736910" cy="737125"/>
          </a:xfrm>
        </p:grpSpPr>
        <p:sp>
          <p:nvSpPr>
            <p:cNvPr id="16" name="Rectangle 15"/>
            <p:cNvSpPr/>
            <p:nvPr/>
          </p:nvSpPr>
          <p:spPr bwMode="auto">
            <a:xfrm>
              <a:off x="8240712" y="6468732"/>
              <a:ext cx="736910" cy="737125"/>
            </a:xfrm>
            <a:prstGeom prst="rect">
              <a:avLst/>
            </a:prstGeom>
            <a:gradFill>
              <a:gsLst>
                <a:gs pos="0">
                  <a:srgbClr val="64D011">
                    <a:alpha val="70000"/>
                  </a:srgbClr>
                </a:gs>
                <a:gs pos="100000">
                  <a:srgbClr val="326609">
                    <a:alpha val="88000"/>
                  </a:srgbClr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extrusionH="1003300"/>
          </p:spPr>
          <p:txBody>
            <a:bodyPr/>
            <a:lstStyle/>
            <a:p>
              <a:pPr>
                <a:buFont typeface="Times New Roman" pitchFamily="16" charset="0"/>
                <a:buNone/>
                <a:defRPr/>
              </a:pPr>
              <a:endParaRPr lang="en-US" sz="240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349466" y="6612811"/>
              <a:ext cx="498843" cy="4401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buFont typeface="Times New Roman" pitchFamily="16" charset="0"/>
                <a:buNone/>
                <a:defRPr/>
              </a:pPr>
              <a:r>
                <a:rPr 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innerShdw blurRad="63500" dist="76200" dir="13500000">
                      <a:prstClr val="black">
                        <a:alpha val="38000"/>
                      </a:prstClr>
                    </a:innerShdw>
                  </a:effectLst>
                  <a:latin typeface="Verdana" pitchFamily="34" charset="0"/>
                </a:rPr>
                <a:t>O</a:t>
              </a:r>
            </a:p>
          </p:txBody>
        </p:sp>
      </p:grpSp>
      <p:sp>
        <p:nvSpPr>
          <p:cNvPr id="4118" name="Tekstboks 3"/>
          <p:cNvSpPr txBox="1">
            <a:spLocks noChangeArrowheads="1"/>
          </p:cNvSpPr>
          <p:nvPr/>
        </p:nvSpPr>
        <p:spPr bwMode="auto">
          <a:xfrm>
            <a:off x="239713" y="579438"/>
            <a:ext cx="3115789" cy="349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Research Tool:  Digital History   </a:t>
            </a:r>
            <a:endParaRPr lang="da-DK" dirty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4119" name="Tekstboks 3"/>
          <p:cNvSpPr txBox="1">
            <a:spLocks noChangeArrowheads="1"/>
          </p:cNvSpPr>
          <p:nvPr/>
        </p:nvSpPr>
        <p:spPr bwMode="auto">
          <a:xfrm>
            <a:off x="242888" y="273050"/>
            <a:ext cx="1690687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b="1">
                <a:latin typeface="Calibri" pitchFamily="34" charset="0"/>
                <a:ea typeface="Calibri" pitchFamily="34" charset="0"/>
                <a:cs typeface="Calibri" pitchFamily="34" charset="0"/>
              </a:rPr>
              <a:t>SWOT </a:t>
            </a:r>
            <a:r>
              <a:rPr lang="da-DK">
                <a:latin typeface="Calibri" pitchFamily="34" charset="0"/>
                <a:ea typeface="Calibri" pitchFamily="34" charset="0"/>
                <a:cs typeface="Calibri" pitchFamily="34" charset="0"/>
              </a:rPr>
              <a:t>ANALYSIS</a:t>
            </a:r>
          </a:p>
        </p:txBody>
      </p:sp>
      <p:sp>
        <p:nvSpPr>
          <p:cNvPr id="24" name="Tekstboks 3"/>
          <p:cNvSpPr txBox="1">
            <a:spLocks noChangeArrowheads="1"/>
          </p:cNvSpPr>
          <p:nvPr/>
        </p:nvSpPr>
        <p:spPr bwMode="auto">
          <a:xfrm>
            <a:off x="3897312" y="579437"/>
            <a:ext cx="5043945" cy="349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URL:  </a:t>
            </a:r>
            <a:r>
              <a:rPr lang="en-US" dirty="0" smtClean="0">
                <a:hlinkClick r:id="rId2"/>
              </a:rPr>
              <a:t>http://www.digitalhistory.uh.edu/index.cfm</a:t>
            </a:r>
            <a:r>
              <a:rPr lang="da-DK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  </a:t>
            </a:r>
            <a:endParaRPr lang="da-DK" dirty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0824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544512" y="4237034"/>
            <a:ext cx="4466439" cy="3048000"/>
          </a:xfrm>
          <a:prstGeom prst="rect">
            <a:avLst/>
          </a:prstGeom>
          <a:gradFill flip="none" rotWithShape="1">
            <a:gsLst>
              <a:gs pos="0">
                <a:srgbClr val="AFE87E"/>
              </a:gs>
              <a:gs pos="100000">
                <a:srgbClr val="64D011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extrusionH="100330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3" name="Rectangle 2"/>
          <p:cNvSpPr/>
          <p:nvPr/>
        </p:nvSpPr>
        <p:spPr bwMode="auto">
          <a:xfrm>
            <a:off x="549592" y="1189037"/>
            <a:ext cx="4466439" cy="3048000"/>
          </a:xfrm>
          <a:prstGeom prst="rect">
            <a:avLst/>
          </a:prstGeom>
          <a:gradFill flip="none" rotWithShape="1">
            <a:gsLst>
              <a:gs pos="0">
                <a:srgbClr val="A5D8F9"/>
              </a:gs>
              <a:gs pos="100000">
                <a:srgbClr val="0070C0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extrusionH="1003300"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/>
          </a:p>
        </p:txBody>
      </p:sp>
      <p:sp>
        <p:nvSpPr>
          <p:cNvPr id="4104" name="TextBox 16"/>
          <p:cNvSpPr txBox="1">
            <a:spLocks noChangeArrowheads="1"/>
          </p:cNvSpPr>
          <p:nvPr/>
        </p:nvSpPr>
        <p:spPr bwMode="auto">
          <a:xfrm>
            <a:off x="1285875" y="1299735"/>
            <a:ext cx="3505200" cy="2518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dirty="0"/>
              <a:t>Strengths</a:t>
            </a:r>
          </a:p>
          <a:p>
            <a:endParaRPr lang="en-US" sz="1200" dirty="0"/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1.Extensive links to primary sources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2.Lots of examples on how to write articles about historic events and relevance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 smtClean="0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endParaRPr lang="en-US" sz="1400" noProof="1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endParaRPr lang="en-US" sz="1400" noProof="1">
              <a:latin typeface="Calibri" pitchFamily="34" charset="0"/>
              <a:cs typeface="Arial" charset="0"/>
            </a:endParaRPr>
          </a:p>
        </p:txBody>
      </p:sp>
      <p:sp>
        <p:nvSpPr>
          <p:cNvPr id="4105" name="TextBox 16"/>
          <p:cNvSpPr txBox="1">
            <a:spLocks noChangeArrowheads="1"/>
          </p:cNvSpPr>
          <p:nvPr/>
        </p:nvSpPr>
        <p:spPr bwMode="auto">
          <a:xfrm>
            <a:off x="1387475" y="4313238"/>
            <a:ext cx="3505200" cy="3164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dirty="0"/>
              <a:t>Opportunities</a:t>
            </a:r>
          </a:p>
          <a:p>
            <a:endParaRPr lang="en-US" sz="1200" dirty="0"/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1.Lots of teacher support for encouraging students to study history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2.Sponsor of National History Day annual </a:t>
            </a:r>
            <a:r>
              <a:rPr lang="en-US" sz="1400" noProof="1" smtClean="0">
                <a:latin typeface="Calibri" pitchFamily="34" charset="0"/>
                <a:cs typeface="Arial" charset="0"/>
              </a:rPr>
              <a:t>contest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 smtClean="0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3. Useful to teachers/TI to identify potential primary source sites to explore further based on topic needs</a:t>
            </a:r>
            <a:endParaRPr lang="en-US" sz="1400" noProof="1" smtClean="0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>
              <a:latin typeface="Calibri" pitchFamily="34" charset="0"/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5040312" y="1189038"/>
            <a:ext cx="4466439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extrusionH="100330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5045392" y="4237037"/>
            <a:ext cx="4466439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extrusionH="100330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4112" name="TextBox 16"/>
          <p:cNvSpPr txBox="1">
            <a:spLocks noChangeArrowheads="1"/>
          </p:cNvSpPr>
          <p:nvPr/>
        </p:nvSpPr>
        <p:spPr bwMode="auto">
          <a:xfrm>
            <a:off x="5883275" y="4313238"/>
            <a:ext cx="3505200" cy="2020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dirty="0"/>
              <a:t>Threats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600" b="1" noProof="1"/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600" b="1" noProof="1" smtClean="0">
                <a:latin typeface="Calibri" pitchFamily="34" charset="0"/>
                <a:cs typeface="Arial" charset="0"/>
              </a:rPr>
              <a:t>1.Links to other sites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600" b="1" noProof="1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600" b="1" noProof="1" smtClean="0">
                <a:latin typeface="Calibri" pitchFamily="34" charset="0"/>
                <a:cs typeface="Arial" charset="0"/>
              </a:rPr>
              <a:t>2.</a:t>
            </a:r>
            <a:r>
              <a:rPr lang="en-US" sz="1400" noProof="1" smtClean="0">
                <a:latin typeface="Calibri" pitchFamily="34" charset="0"/>
                <a:cs typeface="Arial" charset="0"/>
              </a:rPr>
              <a:t> </a:t>
            </a:r>
            <a:r>
              <a:rPr lang="en-US" sz="1400" noProof="1" smtClean="0">
                <a:latin typeface="Calibri" pitchFamily="34" charset="0"/>
                <a:cs typeface="Arial" charset="0"/>
              </a:rPr>
              <a:t>Store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 smtClean="0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3. Donation support </a:t>
            </a:r>
            <a:r>
              <a:rPr lang="en-US" sz="1400" noProof="1" smtClean="0">
                <a:latin typeface="Calibri" pitchFamily="34" charset="0"/>
                <a:cs typeface="Arial" charset="0"/>
              </a:rPr>
              <a:t>links</a:t>
            </a:r>
            <a:endParaRPr lang="en-US" sz="1400" noProof="1">
              <a:latin typeface="Calibri" pitchFamily="34" charset="0"/>
              <a:cs typeface="Arial" charset="0"/>
            </a:endParaRPr>
          </a:p>
        </p:txBody>
      </p:sp>
      <p:sp>
        <p:nvSpPr>
          <p:cNvPr id="4113" name="TextBox 16"/>
          <p:cNvSpPr txBox="1">
            <a:spLocks noChangeArrowheads="1"/>
          </p:cNvSpPr>
          <p:nvPr/>
        </p:nvSpPr>
        <p:spPr bwMode="auto">
          <a:xfrm>
            <a:off x="5883275" y="1265238"/>
            <a:ext cx="3505200" cy="3379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b="1" dirty="0"/>
              <a:t>Weaknesses</a:t>
            </a:r>
          </a:p>
          <a:p>
            <a:endParaRPr lang="en-US" sz="1200" dirty="0"/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1.Documents are not onsite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2.Links take you to collections not specific </a:t>
            </a:r>
            <a:r>
              <a:rPr lang="en-US" sz="1400" noProof="1" smtClean="0">
                <a:latin typeface="Calibri" pitchFamily="34" charset="0"/>
                <a:cs typeface="Arial" charset="0"/>
              </a:rPr>
              <a:t>documents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 smtClean="0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3. Setup by topic without any timelines for reference Ex: Native American History, Women’s History, Military History without being able to get grouped info for Vietnam War or the Great Depression</a:t>
            </a:r>
            <a:endParaRPr lang="en-US" sz="1400" noProof="1" smtClean="0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>
              <a:latin typeface="Calibri" pitchFamily="34" charset="0"/>
              <a:cs typeface="Arial" charset="0"/>
            </a:endParaRPr>
          </a:p>
        </p:txBody>
      </p:sp>
      <p:grpSp>
        <p:nvGrpSpPr>
          <p:cNvPr id="4114" name="Group 21"/>
          <p:cNvGrpSpPr>
            <a:grpSpLocks/>
          </p:cNvGrpSpPr>
          <p:nvPr/>
        </p:nvGrpSpPr>
        <p:grpSpPr bwMode="auto">
          <a:xfrm>
            <a:off x="549275" y="1189038"/>
            <a:ext cx="736600" cy="736600"/>
            <a:chOff x="8240712" y="5684837"/>
            <a:chExt cx="736910" cy="737125"/>
          </a:xfrm>
        </p:grpSpPr>
        <p:sp>
          <p:nvSpPr>
            <p:cNvPr id="12" name="Rectangle 11"/>
            <p:cNvSpPr/>
            <p:nvPr/>
          </p:nvSpPr>
          <p:spPr bwMode="auto">
            <a:xfrm>
              <a:off x="8240712" y="5684837"/>
              <a:ext cx="736910" cy="737125"/>
            </a:xfrm>
            <a:prstGeom prst="rect">
              <a:avLst/>
            </a:prstGeom>
            <a:gradFill>
              <a:gsLst>
                <a:gs pos="0">
                  <a:srgbClr val="00B0F0">
                    <a:alpha val="30000"/>
                  </a:srgbClr>
                </a:gs>
                <a:gs pos="100000">
                  <a:srgbClr val="004C84">
                    <a:alpha val="65000"/>
                  </a:srgbClr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extrusionH="1003300"/>
          </p:spPr>
          <p:txBody>
            <a:bodyPr/>
            <a:lstStyle/>
            <a:p>
              <a:pPr>
                <a:buFont typeface="Times New Roman" pitchFamily="16" charset="0"/>
                <a:buNone/>
                <a:defRPr/>
              </a:pPr>
              <a:endParaRPr lang="en-US" sz="240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346961" y="5795613"/>
              <a:ext cx="498843" cy="4401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buFont typeface="Times New Roman" pitchFamily="16" charset="0"/>
                <a:buNone/>
                <a:defRPr/>
              </a:pPr>
              <a:r>
                <a:rPr 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innerShdw blurRad="63500" dist="76200" dir="13500000">
                      <a:prstClr val="black">
                        <a:alpha val="38000"/>
                      </a:prstClr>
                    </a:innerShdw>
                  </a:effectLst>
                  <a:latin typeface="Verdana" pitchFamily="34" charset="0"/>
                </a:rPr>
                <a:t>S</a:t>
              </a:r>
            </a:p>
          </p:txBody>
        </p:sp>
      </p:grpSp>
      <p:grpSp>
        <p:nvGrpSpPr>
          <p:cNvPr id="4115" name="Group 18"/>
          <p:cNvGrpSpPr>
            <a:grpSpLocks/>
          </p:cNvGrpSpPr>
          <p:nvPr/>
        </p:nvGrpSpPr>
        <p:grpSpPr bwMode="auto">
          <a:xfrm>
            <a:off x="5045075" y="1189038"/>
            <a:ext cx="736600" cy="736600"/>
            <a:chOff x="5040312" y="731837"/>
            <a:chExt cx="736910" cy="737125"/>
          </a:xfrm>
        </p:grpSpPr>
        <p:sp>
          <p:nvSpPr>
            <p:cNvPr id="10" name="Rectangle 9"/>
            <p:cNvSpPr/>
            <p:nvPr/>
          </p:nvSpPr>
          <p:spPr bwMode="auto">
            <a:xfrm>
              <a:off x="5040312" y="731837"/>
              <a:ext cx="736910" cy="737125"/>
            </a:xfrm>
            <a:prstGeom prst="rect">
              <a:avLst/>
            </a:prstGeom>
            <a:gradFill>
              <a:gsLst>
                <a:gs pos="0">
                  <a:schemeClr val="bg1">
                    <a:lumMod val="75000"/>
                    <a:alpha val="58000"/>
                  </a:schemeClr>
                </a:gs>
                <a:gs pos="100000">
                  <a:schemeClr val="tx1">
                    <a:lumMod val="65000"/>
                    <a:lumOff val="35000"/>
                    <a:alpha val="74000"/>
                  </a:schemeClr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extrusionH="1003300"/>
          </p:spPr>
          <p:txBody>
            <a:bodyPr/>
            <a:lstStyle/>
            <a:p>
              <a:pPr>
                <a:buFont typeface="Times New Roman" pitchFamily="16" charset="0"/>
                <a:buNone/>
                <a:defRPr/>
              </a:pPr>
              <a:endParaRPr lang="en-US" sz="240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096452" y="872442"/>
              <a:ext cx="596410" cy="4401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buFont typeface="Times New Roman" pitchFamily="16" charset="0"/>
                <a:buNone/>
                <a:defRPr/>
              </a:pPr>
              <a:r>
                <a:rPr 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innerShdw blurRad="63500" dist="76200" dir="13500000">
                      <a:prstClr val="black">
                        <a:alpha val="38000"/>
                      </a:prstClr>
                    </a:innerShdw>
                  </a:effectLst>
                  <a:latin typeface="Verdana" pitchFamily="34" charset="0"/>
                </a:rPr>
                <a:t>W</a:t>
              </a:r>
            </a:p>
          </p:txBody>
        </p:sp>
      </p:grpSp>
      <p:grpSp>
        <p:nvGrpSpPr>
          <p:cNvPr id="4116" name="Group 19"/>
          <p:cNvGrpSpPr>
            <a:grpSpLocks/>
          </p:cNvGrpSpPr>
          <p:nvPr/>
        </p:nvGrpSpPr>
        <p:grpSpPr bwMode="auto">
          <a:xfrm>
            <a:off x="5045075" y="4237038"/>
            <a:ext cx="736600" cy="736600"/>
            <a:chOff x="9030172" y="6475566"/>
            <a:chExt cx="736910" cy="737125"/>
          </a:xfrm>
        </p:grpSpPr>
        <p:sp>
          <p:nvSpPr>
            <p:cNvPr id="11" name="Rectangle 10"/>
            <p:cNvSpPr/>
            <p:nvPr/>
          </p:nvSpPr>
          <p:spPr bwMode="auto">
            <a:xfrm>
              <a:off x="9030172" y="6475566"/>
              <a:ext cx="736910" cy="737125"/>
            </a:xfrm>
            <a:prstGeom prst="rect">
              <a:avLst/>
            </a:prstGeom>
            <a:gradFill>
              <a:gsLst>
                <a:gs pos="0">
                  <a:schemeClr val="bg1">
                    <a:lumMod val="85000"/>
                    <a:alpha val="66000"/>
                  </a:schemeClr>
                </a:gs>
                <a:gs pos="100000">
                  <a:schemeClr val="bg1">
                    <a:lumMod val="65000"/>
                    <a:alpha val="75000"/>
                  </a:schemeClr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extrusionH="1003300"/>
          </p:spPr>
          <p:txBody>
            <a:bodyPr/>
            <a:lstStyle/>
            <a:p>
              <a:pPr>
                <a:buFont typeface="Times New Roman" pitchFamily="16" charset="0"/>
                <a:buNone/>
                <a:defRPr/>
              </a:pPr>
              <a:endParaRPr lang="en-US" sz="240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215279" y="6611247"/>
              <a:ext cx="498843" cy="4401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buFont typeface="Times New Roman" pitchFamily="16" charset="0"/>
                <a:buNone/>
                <a:defRPr/>
              </a:pPr>
              <a:r>
                <a:rPr 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innerShdw blurRad="63500" dist="76200" dir="13500000">
                      <a:prstClr val="black">
                        <a:alpha val="38000"/>
                      </a:prstClr>
                    </a:innerShdw>
                  </a:effectLst>
                  <a:latin typeface="Verdana" pitchFamily="34" charset="0"/>
                </a:rPr>
                <a:t>T</a:t>
              </a:r>
            </a:p>
          </p:txBody>
        </p:sp>
      </p:grpSp>
      <p:grpSp>
        <p:nvGrpSpPr>
          <p:cNvPr id="4117" name="Group 20"/>
          <p:cNvGrpSpPr>
            <a:grpSpLocks/>
          </p:cNvGrpSpPr>
          <p:nvPr/>
        </p:nvGrpSpPr>
        <p:grpSpPr bwMode="auto">
          <a:xfrm>
            <a:off x="549275" y="4262438"/>
            <a:ext cx="736600" cy="736600"/>
            <a:chOff x="8240712" y="6468732"/>
            <a:chExt cx="736910" cy="737125"/>
          </a:xfrm>
        </p:grpSpPr>
        <p:sp>
          <p:nvSpPr>
            <p:cNvPr id="16" name="Rectangle 15"/>
            <p:cNvSpPr/>
            <p:nvPr/>
          </p:nvSpPr>
          <p:spPr bwMode="auto">
            <a:xfrm>
              <a:off x="8240712" y="6468732"/>
              <a:ext cx="736910" cy="737125"/>
            </a:xfrm>
            <a:prstGeom prst="rect">
              <a:avLst/>
            </a:prstGeom>
            <a:gradFill>
              <a:gsLst>
                <a:gs pos="0">
                  <a:srgbClr val="64D011">
                    <a:alpha val="70000"/>
                  </a:srgbClr>
                </a:gs>
                <a:gs pos="100000">
                  <a:srgbClr val="326609">
                    <a:alpha val="88000"/>
                  </a:srgbClr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extrusionH="1003300"/>
          </p:spPr>
          <p:txBody>
            <a:bodyPr/>
            <a:lstStyle/>
            <a:p>
              <a:pPr>
                <a:buFont typeface="Times New Roman" pitchFamily="16" charset="0"/>
                <a:buNone/>
                <a:defRPr/>
              </a:pPr>
              <a:endParaRPr lang="en-US" sz="240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349466" y="6612811"/>
              <a:ext cx="498843" cy="4401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buFont typeface="Times New Roman" pitchFamily="16" charset="0"/>
                <a:buNone/>
                <a:defRPr/>
              </a:pPr>
              <a:r>
                <a:rPr 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innerShdw blurRad="63500" dist="76200" dir="13500000">
                      <a:prstClr val="black">
                        <a:alpha val="38000"/>
                      </a:prstClr>
                    </a:innerShdw>
                  </a:effectLst>
                  <a:latin typeface="Verdana" pitchFamily="34" charset="0"/>
                </a:rPr>
                <a:t>O</a:t>
              </a:r>
            </a:p>
          </p:txBody>
        </p:sp>
      </p:grpSp>
      <p:sp>
        <p:nvSpPr>
          <p:cNvPr id="4118" name="Tekstboks 3"/>
          <p:cNvSpPr txBox="1">
            <a:spLocks noChangeArrowheads="1"/>
          </p:cNvSpPr>
          <p:nvPr/>
        </p:nvSpPr>
        <p:spPr bwMode="auto">
          <a:xfrm>
            <a:off x="239713" y="579438"/>
            <a:ext cx="3668440" cy="349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Research Tool:   National History Day </a:t>
            </a:r>
            <a:endParaRPr lang="da-DK" dirty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4119" name="Tekstboks 3"/>
          <p:cNvSpPr txBox="1">
            <a:spLocks noChangeArrowheads="1"/>
          </p:cNvSpPr>
          <p:nvPr/>
        </p:nvSpPr>
        <p:spPr bwMode="auto">
          <a:xfrm>
            <a:off x="242888" y="273050"/>
            <a:ext cx="1690687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b="1">
                <a:latin typeface="Calibri" pitchFamily="34" charset="0"/>
                <a:ea typeface="Calibri" pitchFamily="34" charset="0"/>
                <a:cs typeface="Calibri" pitchFamily="34" charset="0"/>
              </a:rPr>
              <a:t>SWOT </a:t>
            </a:r>
            <a:r>
              <a:rPr lang="da-DK">
                <a:latin typeface="Calibri" pitchFamily="34" charset="0"/>
                <a:ea typeface="Calibri" pitchFamily="34" charset="0"/>
                <a:cs typeface="Calibri" pitchFamily="34" charset="0"/>
              </a:rPr>
              <a:t>ANALYSIS</a:t>
            </a:r>
          </a:p>
        </p:txBody>
      </p:sp>
      <p:sp>
        <p:nvSpPr>
          <p:cNvPr id="24" name="Tekstboks 3"/>
          <p:cNvSpPr txBox="1">
            <a:spLocks noChangeArrowheads="1"/>
          </p:cNvSpPr>
          <p:nvPr/>
        </p:nvSpPr>
        <p:spPr bwMode="auto">
          <a:xfrm>
            <a:off x="3897312" y="579437"/>
            <a:ext cx="5933099" cy="349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URL: </a:t>
            </a:r>
            <a:r>
              <a:rPr lang="en-US" dirty="0" smtClean="0">
                <a:hlinkClick r:id="rId2"/>
              </a:rPr>
              <a:t>http://www.nhd.org/USHistoryPrimarySources.htm</a:t>
            </a:r>
            <a:r>
              <a:rPr lang="da-DK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   </a:t>
            </a:r>
            <a:endParaRPr lang="da-DK" dirty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97163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544512" y="4237034"/>
            <a:ext cx="4466439" cy="3048000"/>
          </a:xfrm>
          <a:prstGeom prst="rect">
            <a:avLst/>
          </a:prstGeom>
          <a:gradFill flip="none" rotWithShape="1">
            <a:gsLst>
              <a:gs pos="0">
                <a:srgbClr val="AFE87E"/>
              </a:gs>
              <a:gs pos="100000">
                <a:srgbClr val="64D011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extrusionH="100330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3" name="Rectangle 2"/>
          <p:cNvSpPr/>
          <p:nvPr/>
        </p:nvSpPr>
        <p:spPr bwMode="auto">
          <a:xfrm>
            <a:off x="549592" y="1189037"/>
            <a:ext cx="4466439" cy="3048000"/>
          </a:xfrm>
          <a:prstGeom prst="rect">
            <a:avLst/>
          </a:prstGeom>
          <a:gradFill flip="none" rotWithShape="1">
            <a:gsLst>
              <a:gs pos="0">
                <a:srgbClr val="A5D8F9"/>
              </a:gs>
              <a:gs pos="100000">
                <a:srgbClr val="0070C0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extrusionH="1003300"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/>
          </a:p>
        </p:txBody>
      </p:sp>
      <p:sp>
        <p:nvSpPr>
          <p:cNvPr id="4104" name="TextBox 16"/>
          <p:cNvSpPr txBox="1">
            <a:spLocks noChangeArrowheads="1"/>
          </p:cNvSpPr>
          <p:nvPr/>
        </p:nvSpPr>
        <p:spPr bwMode="auto">
          <a:xfrm>
            <a:off x="1387475" y="1265238"/>
            <a:ext cx="3505200" cy="1785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dirty="0"/>
              <a:t>Strengths</a:t>
            </a:r>
          </a:p>
          <a:p>
            <a:endParaRPr lang="en-US" sz="1200" dirty="0"/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1.Primary sources for more recent times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2.Timelines of events accessible by era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>
              <a:latin typeface="Calibri" pitchFamily="34" charset="0"/>
              <a:cs typeface="Arial" charset="0"/>
            </a:endParaRPr>
          </a:p>
        </p:txBody>
      </p:sp>
      <p:sp>
        <p:nvSpPr>
          <p:cNvPr id="4105" name="TextBox 16"/>
          <p:cNvSpPr txBox="1">
            <a:spLocks noChangeArrowheads="1"/>
          </p:cNvSpPr>
          <p:nvPr/>
        </p:nvSpPr>
        <p:spPr bwMode="auto">
          <a:xfrm>
            <a:off x="1387475" y="4254046"/>
            <a:ext cx="3505200" cy="200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dirty="0"/>
              <a:t>Opportunities</a:t>
            </a:r>
          </a:p>
          <a:p>
            <a:endParaRPr lang="en-US" sz="1200" dirty="0"/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1.Seems to have many speeches online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2.Lots of educator resources and lesson planning information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>
              <a:latin typeface="Calibri" pitchFamily="34" charset="0"/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5040312" y="1189038"/>
            <a:ext cx="4466439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extrusionH="100330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5045392" y="4237037"/>
            <a:ext cx="4466439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extrusionH="100330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4112" name="TextBox 16"/>
          <p:cNvSpPr txBox="1">
            <a:spLocks noChangeArrowheads="1"/>
          </p:cNvSpPr>
          <p:nvPr/>
        </p:nvSpPr>
        <p:spPr bwMode="auto">
          <a:xfrm>
            <a:off x="5883275" y="4313238"/>
            <a:ext cx="3505200" cy="2058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dirty="0"/>
              <a:t>Threats</a:t>
            </a:r>
          </a:p>
          <a:p>
            <a:endParaRPr lang="en-US" sz="1600" b="1" dirty="0"/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1.Registration is necessary</a:t>
            </a:r>
            <a:endParaRPr lang="en-US" sz="1400" noProof="1" smtClean="0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2.Many images need to be ordered rather than being able to be viewed online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 </a:t>
            </a:r>
            <a:endParaRPr lang="en-US" sz="1400" noProof="1">
              <a:latin typeface="Calibri" pitchFamily="34" charset="0"/>
              <a:cs typeface="Arial" charset="0"/>
            </a:endParaRPr>
          </a:p>
        </p:txBody>
      </p:sp>
      <p:sp>
        <p:nvSpPr>
          <p:cNvPr id="4113" name="TextBox 16"/>
          <p:cNvSpPr txBox="1">
            <a:spLocks noChangeArrowheads="1"/>
          </p:cNvSpPr>
          <p:nvPr/>
        </p:nvSpPr>
        <p:spPr bwMode="auto">
          <a:xfrm>
            <a:off x="5883275" y="1265238"/>
            <a:ext cx="3505200" cy="2259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dirty="0"/>
              <a:t>Weaknesses</a:t>
            </a:r>
          </a:p>
          <a:p>
            <a:endParaRPr lang="en-US" sz="1200" dirty="0"/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1. Need to be registered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2.Some presentations may be for older students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>
              <a:latin typeface="Calibri" pitchFamily="34" charset="0"/>
              <a:cs typeface="Arial" charset="0"/>
            </a:endParaRPr>
          </a:p>
        </p:txBody>
      </p:sp>
      <p:grpSp>
        <p:nvGrpSpPr>
          <p:cNvPr id="4114" name="Group 21"/>
          <p:cNvGrpSpPr>
            <a:grpSpLocks/>
          </p:cNvGrpSpPr>
          <p:nvPr/>
        </p:nvGrpSpPr>
        <p:grpSpPr bwMode="auto">
          <a:xfrm>
            <a:off x="549275" y="1189038"/>
            <a:ext cx="736600" cy="736600"/>
            <a:chOff x="8240712" y="5684837"/>
            <a:chExt cx="736910" cy="737125"/>
          </a:xfrm>
        </p:grpSpPr>
        <p:sp>
          <p:nvSpPr>
            <p:cNvPr id="12" name="Rectangle 11"/>
            <p:cNvSpPr/>
            <p:nvPr/>
          </p:nvSpPr>
          <p:spPr bwMode="auto">
            <a:xfrm>
              <a:off x="8240712" y="5684837"/>
              <a:ext cx="736910" cy="737125"/>
            </a:xfrm>
            <a:prstGeom prst="rect">
              <a:avLst/>
            </a:prstGeom>
            <a:gradFill>
              <a:gsLst>
                <a:gs pos="0">
                  <a:srgbClr val="00B0F0">
                    <a:alpha val="30000"/>
                  </a:srgbClr>
                </a:gs>
                <a:gs pos="100000">
                  <a:srgbClr val="004C84">
                    <a:alpha val="65000"/>
                  </a:srgbClr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extrusionH="1003300"/>
          </p:spPr>
          <p:txBody>
            <a:bodyPr/>
            <a:lstStyle/>
            <a:p>
              <a:pPr>
                <a:buFont typeface="Times New Roman" pitchFamily="16" charset="0"/>
                <a:buNone/>
                <a:defRPr/>
              </a:pPr>
              <a:endParaRPr lang="en-US" sz="240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346961" y="5795613"/>
              <a:ext cx="498843" cy="4401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buFont typeface="Times New Roman" pitchFamily="16" charset="0"/>
                <a:buNone/>
                <a:defRPr/>
              </a:pPr>
              <a:r>
                <a:rPr 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innerShdw blurRad="63500" dist="76200" dir="13500000">
                      <a:prstClr val="black">
                        <a:alpha val="38000"/>
                      </a:prstClr>
                    </a:innerShdw>
                  </a:effectLst>
                  <a:latin typeface="Verdana" pitchFamily="34" charset="0"/>
                </a:rPr>
                <a:t>S</a:t>
              </a:r>
            </a:p>
          </p:txBody>
        </p:sp>
      </p:grpSp>
      <p:grpSp>
        <p:nvGrpSpPr>
          <p:cNvPr id="4115" name="Group 18"/>
          <p:cNvGrpSpPr>
            <a:grpSpLocks/>
          </p:cNvGrpSpPr>
          <p:nvPr/>
        </p:nvGrpSpPr>
        <p:grpSpPr bwMode="auto">
          <a:xfrm>
            <a:off x="5045075" y="1189038"/>
            <a:ext cx="736600" cy="736600"/>
            <a:chOff x="5040312" y="731837"/>
            <a:chExt cx="736910" cy="737125"/>
          </a:xfrm>
        </p:grpSpPr>
        <p:sp>
          <p:nvSpPr>
            <p:cNvPr id="10" name="Rectangle 9"/>
            <p:cNvSpPr/>
            <p:nvPr/>
          </p:nvSpPr>
          <p:spPr bwMode="auto">
            <a:xfrm>
              <a:off x="5040312" y="731837"/>
              <a:ext cx="736910" cy="737125"/>
            </a:xfrm>
            <a:prstGeom prst="rect">
              <a:avLst/>
            </a:prstGeom>
            <a:gradFill>
              <a:gsLst>
                <a:gs pos="0">
                  <a:schemeClr val="bg1">
                    <a:lumMod val="75000"/>
                    <a:alpha val="58000"/>
                  </a:schemeClr>
                </a:gs>
                <a:gs pos="100000">
                  <a:schemeClr val="tx1">
                    <a:lumMod val="65000"/>
                    <a:lumOff val="35000"/>
                    <a:alpha val="74000"/>
                  </a:schemeClr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extrusionH="1003300"/>
          </p:spPr>
          <p:txBody>
            <a:bodyPr/>
            <a:lstStyle/>
            <a:p>
              <a:pPr>
                <a:buFont typeface="Times New Roman" pitchFamily="16" charset="0"/>
                <a:buNone/>
                <a:defRPr/>
              </a:pPr>
              <a:endParaRPr lang="en-US" sz="240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096452" y="872442"/>
              <a:ext cx="596410" cy="4401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buFont typeface="Times New Roman" pitchFamily="16" charset="0"/>
                <a:buNone/>
                <a:defRPr/>
              </a:pPr>
              <a:r>
                <a:rPr 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innerShdw blurRad="63500" dist="76200" dir="13500000">
                      <a:prstClr val="black">
                        <a:alpha val="38000"/>
                      </a:prstClr>
                    </a:innerShdw>
                  </a:effectLst>
                  <a:latin typeface="Verdana" pitchFamily="34" charset="0"/>
                </a:rPr>
                <a:t>W</a:t>
              </a:r>
            </a:p>
          </p:txBody>
        </p:sp>
      </p:grpSp>
      <p:grpSp>
        <p:nvGrpSpPr>
          <p:cNvPr id="4116" name="Group 19"/>
          <p:cNvGrpSpPr>
            <a:grpSpLocks/>
          </p:cNvGrpSpPr>
          <p:nvPr/>
        </p:nvGrpSpPr>
        <p:grpSpPr bwMode="auto">
          <a:xfrm>
            <a:off x="5045075" y="4237038"/>
            <a:ext cx="736600" cy="736600"/>
            <a:chOff x="9030172" y="6475566"/>
            <a:chExt cx="736910" cy="737125"/>
          </a:xfrm>
        </p:grpSpPr>
        <p:sp>
          <p:nvSpPr>
            <p:cNvPr id="11" name="Rectangle 10"/>
            <p:cNvSpPr/>
            <p:nvPr/>
          </p:nvSpPr>
          <p:spPr bwMode="auto">
            <a:xfrm>
              <a:off x="9030172" y="6475566"/>
              <a:ext cx="736910" cy="737125"/>
            </a:xfrm>
            <a:prstGeom prst="rect">
              <a:avLst/>
            </a:prstGeom>
            <a:gradFill>
              <a:gsLst>
                <a:gs pos="0">
                  <a:schemeClr val="bg1">
                    <a:lumMod val="85000"/>
                    <a:alpha val="66000"/>
                  </a:schemeClr>
                </a:gs>
                <a:gs pos="100000">
                  <a:schemeClr val="bg1">
                    <a:lumMod val="65000"/>
                    <a:alpha val="75000"/>
                  </a:schemeClr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extrusionH="1003300"/>
          </p:spPr>
          <p:txBody>
            <a:bodyPr/>
            <a:lstStyle/>
            <a:p>
              <a:pPr>
                <a:buFont typeface="Times New Roman" pitchFamily="16" charset="0"/>
                <a:buNone/>
                <a:defRPr/>
              </a:pPr>
              <a:endParaRPr lang="en-US" sz="240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215279" y="6611247"/>
              <a:ext cx="498843" cy="4401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buFont typeface="Times New Roman" pitchFamily="16" charset="0"/>
                <a:buNone/>
                <a:defRPr/>
              </a:pPr>
              <a:r>
                <a:rPr 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innerShdw blurRad="63500" dist="76200" dir="13500000">
                      <a:prstClr val="black">
                        <a:alpha val="38000"/>
                      </a:prstClr>
                    </a:innerShdw>
                  </a:effectLst>
                  <a:latin typeface="Verdana" pitchFamily="34" charset="0"/>
                </a:rPr>
                <a:t>T</a:t>
              </a:r>
            </a:p>
          </p:txBody>
        </p:sp>
      </p:grpSp>
      <p:grpSp>
        <p:nvGrpSpPr>
          <p:cNvPr id="4117" name="Group 20"/>
          <p:cNvGrpSpPr>
            <a:grpSpLocks/>
          </p:cNvGrpSpPr>
          <p:nvPr/>
        </p:nvGrpSpPr>
        <p:grpSpPr bwMode="auto">
          <a:xfrm>
            <a:off x="549275" y="4262438"/>
            <a:ext cx="736600" cy="736600"/>
            <a:chOff x="8240712" y="6468732"/>
            <a:chExt cx="736910" cy="737125"/>
          </a:xfrm>
        </p:grpSpPr>
        <p:sp>
          <p:nvSpPr>
            <p:cNvPr id="16" name="Rectangle 15"/>
            <p:cNvSpPr/>
            <p:nvPr/>
          </p:nvSpPr>
          <p:spPr bwMode="auto">
            <a:xfrm>
              <a:off x="8240712" y="6468732"/>
              <a:ext cx="736910" cy="737125"/>
            </a:xfrm>
            <a:prstGeom prst="rect">
              <a:avLst/>
            </a:prstGeom>
            <a:gradFill>
              <a:gsLst>
                <a:gs pos="0">
                  <a:srgbClr val="64D011">
                    <a:alpha val="70000"/>
                  </a:srgbClr>
                </a:gs>
                <a:gs pos="100000">
                  <a:srgbClr val="326609">
                    <a:alpha val="88000"/>
                  </a:srgbClr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extrusionH="1003300"/>
          </p:spPr>
          <p:txBody>
            <a:bodyPr/>
            <a:lstStyle/>
            <a:p>
              <a:pPr>
                <a:buFont typeface="Times New Roman" pitchFamily="16" charset="0"/>
                <a:buNone/>
                <a:defRPr/>
              </a:pPr>
              <a:endParaRPr lang="en-US" sz="240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349466" y="6612811"/>
              <a:ext cx="498843" cy="4401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buFont typeface="Times New Roman" pitchFamily="16" charset="0"/>
                <a:buNone/>
                <a:defRPr/>
              </a:pPr>
              <a:r>
                <a:rPr 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innerShdw blurRad="63500" dist="76200" dir="13500000">
                      <a:prstClr val="black">
                        <a:alpha val="38000"/>
                      </a:prstClr>
                    </a:innerShdw>
                  </a:effectLst>
                  <a:latin typeface="Verdana" pitchFamily="34" charset="0"/>
                </a:rPr>
                <a:t>O</a:t>
              </a:r>
            </a:p>
          </p:txBody>
        </p:sp>
      </p:grpSp>
      <p:sp>
        <p:nvSpPr>
          <p:cNvPr id="4118" name="Tekstboks 3"/>
          <p:cNvSpPr txBox="1">
            <a:spLocks noChangeArrowheads="1"/>
          </p:cNvSpPr>
          <p:nvPr/>
        </p:nvSpPr>
        <p:spPr bwMode="auto">
          <a:xfrm>
            <a:off x="239713" y="579438"/>
            <a:ext cx="3202415" cy="349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Research Tool:   Gilder Lehrman </a:t>
            </a:r>
            <a:endParaRPr lang="da-DK" dirty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4119" name="Tekstboks 3"/>
          <p:cNvSpPr txBox="1">
            <a:spLocks noChangeArrowheads="1"/>
          </p:cNvSpPr>
          <p:nvPr/>
        </p:nvSpPr>
        <p:spPr bwMode="auto">
          <a:xfrm>
            <a:off x="242888" y="273050"/>
            <a:ext cx="1690687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b="1">
                <a:latin typeface="Calibri" pitchFamily="34" charset="0"/>
                <a:ea typeface="Calibri" pitchFamily="34" charset="0"/>
                <a:cs typeface="Calibri" pitchFamily="34" charset="0"/>
              </a:rPr>
              <a:t>SWOT </a:t>
            </a:r>
            <a:r>
              <a:rPr lang="da-DK">
                <a:latin typeface="Calibri" pitchFamily="34" charset="0"/>
                <a:ea typeface="Calibri" pitchFamily="34" charset="0"/>
                <a:cs typeface="Calibri" pitchFamily="34" charset="0"/>
              </a:rPr>
              <a:t>ANALYSIS</a:t>
            </a:r>
          </a:p>
        </p:txBody>
      </p:sp>
      <p:sp>
        <p:nvSpPr>
          <p:cNvPr id="24" name="Tekstboks 3"/>
          <p:cNvSpPr txBox="1">
            <a:spLocks noChangeArrowheads="1"/>
          </p:cNvSpPr>
          <p:nvPr/>
        </p:nvSpPr>
        <p:spPr bwMode="auto">
          <a:xfrm>
            <a:off x="3897312" y="579437"/>
            <a:ext cx="4894353" cy="349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URL:  </a:t>
            </a:r>
            <a:r>
              <a:rPr lang="en-US" dirty="0" smtClean="0">
                <a:hlinkClick r:id="rId2"/>
              </a:rPr>
              <a:t>http://www.gilderlehrman.org/collections</a:t>
            </a:r>
            <a:r>
              <a:rPr lang="da-DK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  </a:t>
            </a:r>
            <a:endParaRPr lang="da-DK" dirty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99939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544512" y="4237034"/>
            <a:ext cx="4466439" cy="3048000"/>
          </a:xfrm>
          <a:prstGeom prst="rect">
            <a:avLst/>
          </a:prstGeom>
          <a:gradFill flip="none" rotWithShape="1">
            <a:gsLst>
              <a:gs pos="0">
                <a:srgbClr val="AFE87E"/>
              </a:gs>
              <a:gs pos="100000">
                <a:srgbClr val="64D011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extrusionH="100330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3" name="Rectangle 2"/>
          <p:cNvSpPr/>
          <p:nvPr/>
        </p:nvSpPr>
        <p:spPr bwMode="auto">
          <a:xfrm>
            <a:off x="549592" y="1189037"/>
            <a:ext cx="4466439" cy="3048000"/>
          </a:xfrm>
          <a:prstGeom prst="rect">
            <a:avLst/>
          </a:prstGeom>
          <a:gradFill flip="none" rotWithShape="1">
            <a:gsLst>
              <a:gs pos="0">
                <a:srgbClr val="A5D8F9"/>
              </a:gs>
              <a:gs pos="100000">
                <a:srgbClr val="0070C0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extrusionH="1003300"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/>
          </a:p>
        </p:txBody>
      </p:sp>
      <p:sp>
        <p:nvSpPr>
          <p:cNvPr id="4104" name="TextBox 16"/>
          <p:cNvSpPr txBox="1">
            <a:spLocks noChangeArrowheads="1"/>
          </p:cNvSpPr>
          <p:nvPr/>
        </p:nvSpPr>
        <p:spPr bwMode="auto">
          <a:xfrm>
            <a:off x="1387475" y="1265238"/>
            <a:ext cx="3505200" cy="1785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dirty="0"/>
              <a:t>Strengths</a:t>
            </a:r>
          </a:p>
          <a:p>
            <a:endParaRPr lang="en-US" sz="1200" dirty="0"/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1.Lots of primary sources and information	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2.Lookup by topic or by </a:t>
            </a:r>
            <a:r>
              <a:rPr lang="en-US" sz="1400" noProof="1" smtClean="0">
                <a:latin typeface="Calibri" pitchFamily="34" charset="0"/>
                <a:cs typeface="Arial" charset="0"/>
              </a:rPr>
              <a:t>medium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 smtClean="0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>
              <a:latin typeface="Calibri" pitchFamily="34" charset="0"/>
              <a:cs typeface="Arial" charset="0"/>
            </a:endParaRPr>
          </a:p>
        </p:txBody>
      </p:sp>
      <p:sp>
        <p:nvSpPr>
          <p:cNvPr id="4105" name="TextBox 16"/>
          <p:cNvSpPr txBox="1">
            <a:spLocks noChangeArrowheads="1"/>
          </p:cNvSpPr>
          <p:nvPr/>
        </p:nvSpPr>
        <p:spPr bwMode="auto">
          <a:xfrm>
            <a:off x="1387475" y="4313238"/>
            <a:ext cx="3505200" cy="1268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dirty="0"/>
              <a:t>Opportunities</a:t>
            </a:r>
          </a:p>
          <a:p>
            <a:endParaRPr lang="en-US" sz="1200" dirty="0"/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1.Lesson plans included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2.Extensive detailed timelines by year</a:t>
            </a:r>
            <a:endParaRPr lang="en-US" sz="1400" noProof="1">
              <a:latin typeface="Calibri" pitchFamily="34" charset="0"/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5040312" y="1189038"/>
            <a:ext cx="4466439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extrusionH="100330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5045392" y="4237037"/>
            <a:ext cx="4466439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extrusionH="100330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4112" name="TextBox 16"/>
          <p:cNvSpPr txBox="1">
            <a:spLocks noChangeArrowheads="1"/>
          </p:cNvSpPr>
          <p:nvPr/>
        </p:nvSpPr>
        <p:spPr bwMode="auto">
          <a:xfrm>
            <a:off x="5883275" y="4313238"/>
            <a:ext cx="3505200" cy="2273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dirty="0"/>
              <a:t>Threats</a:t>
            </a:r>
          </a:p>
          <a:p>
            <a:endParaRPr lang="en-US" sz="1600" b="1" dirty="0"/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1.Has a links page that students could click on that would leave the site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 smtClean="0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2.Some links to external sites do not work anymore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 </a:t>
            </a:r>
            <a:endParaRPr lang="en-US" sz="1400" noProof="1">
              <a:latin typeface="Calibri" pitchFamily="34" charset="0"/>
              <a:cs typeface="Arial" charset="0"/>
            </a:endParaRPr>
          </a:p>
        </p:txBody>
      </p:sp>
      <p:sp>
        <p:nvSpPr>
          <p:cNvPr id="4113" name="TextBox 16"/>
          <p:cNvSpPr txBox="1">
            <a:spLocks noChangeArrowheads="1"/>
          </p:cNvSpPr>
          <p:nvPr/>
        </p:nvSpPr>
        <p:spPr bwMode="auto">
          <a:xfrm>
            <a:off x="5883275" y="1265238"/>
            <a:ext cx="3505200" cy="2776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dirty="0"/>
              <a:t>Weaknesses</a:t>
            </a:r>
          </a:p>
          <a:p>
            <a:endParaRPr lang="en-US" sz="1200" dirty="0"/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1.No hyperlinks outside site – just URL is given but not clickable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2.Only New Deal Era </a:t>
            </a:r>
            <a:r>
              <a:rPr lang="en-US" sz="1400" noProof="1" smtClean="0">
                <a:latin typeface="Calibri" pitchFamily="34" charset="0"/>
                <a:cs typeface="Arial" charset="0"/>
              </a:rPr>
              <a:t>information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 smtClean="0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400" noProof="1" smtClean="0">
                <a:latin typeface="Calibri" pitchFamily="34" charset="0"/>
                <a:cs typeface="Arial" charset="0"/>
              </a:rPr>
              <a:t>3. Site is no longer being added to</a:t>
            </a:r>
            <a:endParaRPr lang="en-US" sz="1400" noProof="1" smtClean="0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>
              <a:latin typeface="Calibri" pitchFamily="34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>
              <a:latin typeface="Calibri" pitchFamily="34" charset="0"/>
              <a:cs typeface="Arial" charset="0"/>
            </a:endParaRPr>
          </a:p>
        </p:txBody>
      </p:sp>
      <p:grpSp>
        <p:nvGrpSpPr>
          <p:cNvPr id="4114" name="Group 21"/>
          <p:cNvGrpSpPr>
            <a:grpSpLocks/>
          </p:cNvGrpSpPr>
          <p:nvPr/>
        </p:nvGrpSpPr>
        <p:grpSpPr bwMode="auto">
          <a:xfrm>
            <a:off x="549275" y="1189038"/>
            <a:ext cx="736600" cy="736600"/>
            <a:chOff x="8240712" y="5684837"/>
            <a:chExt cx="736910" cy="737125"/>
          </a:xfrm>
        </p:grpSpPr>
        <p:sp>
          <p:nvSpPr>
            <p:cNvPr id="12" name="Rectangle 11"/>
            <p:cNvSpPr/>
            <p:nvPr/>
          </p:nvSpPr>
          <p:spPr bwMode="auto">
            <a:xfrm>
              <a:off x="8240712" y="5684837"/>
              <a:ext cx="736910" cy="737125"/>
            </a:xfrm>
            <a:prstGeom prst="rect">
              <a:avLst/>
            </a:prstGeom>
            <a:gradFill>
              <a:gsLst>
                <a:gs pos="0">
                  <a:srgbClr val="00B0F0">
                    <a:alpha val="30000"/>
                  </a:srgbClr>
                </a:gs>
                <a:gs pos="100000">
                  <a:srgbClr val="004C84">
                    <a:alpha val="65000"/>
                  </a:srgbClr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extrusionH="1003300"/>
          </p:spPr>
          <p:txBody>
            <a:bodyPr/>
            <a:lstStyle/>
            <a:p>
              <a:pPr>
                <a:buFont typeface="Times New Roman" pitchFamily="16" charset="0"/>
                <a:buNone/>
                <a:defRPr/>
              </a:pPr>
              <a:endParaRPr lang="en-US" sz="240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346961" y="5795613"/>
              <a:ext cx="498843" cy="4401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buFont typeface="Times New Roman" pitchFamily="16" charset="0"/>
                <a:buNone/>
                <a:defRPr/>
              </a:pPr>
              <a:r>
                <a:rPr 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innerShdw blurRad="63500" dist="76200" dir="13500000">
                      <a:prstClr val="black">
                        <a:alpha val="38000"/>
                      </a:prstClr>
                    </a:innerShdw>
                  </a:effectLst>
                  <a:latin typeface="Verdana" pitchFamily="34" charset="0"/>
                </a:rPr>
                <a:t>S</a:t>
              </a:r>
            </a:p>
          </p:txBody>
        </p:sp>
      </p:grpSp>
      <p:grpSp>
        <p:nvGrpSpPr>
          <p:cNvPr id="4115" name="Group 18"/>
          <p:cNvGrpSpPr>
            <a:grpSpLocks/>
          </p:cNvGrpSpPr>
          <p:nvPr/>
        </p:nvGrpSpPr>
        <p:grpSpPr bwMode="auto">
          <a:xfrm>
            <a:off x="5045075" y="1189038"/>
            <a:ext cx="736600" cy="736600"/>
            <a:chOff x="5040312" y="731837"/>
            <a:chExt cx="736910" cy="737125"/>
          </a:xfrm>
        </p:grpSpPr>
        <p:sp>
          <p:nvSpPr>
            <p:cNvPr id="10" name="Rectangle 9"/>
            <p:cNvSpPr/>
            <p:nvPr/>
          </p:nvSpPr>
          <p:spPr bwMode="auto">
            <a:xfrm>
              <a:off x="5040312" y="731837"/>
              <a:ext cx="736910" cy="737125"/>
            </a:xfrm>
            <a:prstGeom prst="rect">
              <a:avLst/>
            </a:prstGeom>
            <a:gradFill>
              <a:gsLst>
                <a:gs pos="0">
                  <a:schemeClr val="bg1">
                    <a:lumMod val="75000"/>
                    <a:alpha val="58000"/>
                  </a:schemeClr>
                </a:gs>
                <a:gs pos="100000">
                  <a:schemeClr val="tx1">
                    <a:lumMod val="65000"/>
                    <a:lumOff val="35000"/>
                    <a:alpha val="74000"/>
                  </a:schemeClr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extrusionH="1003300"/>
          </p:spPr>
          <p:txBody>
            <a:bodyPr/>
            <a:lstStyle/>
            <a:p>
              <a:pPr>
                <a:buFont typeface="Times New Roman" pitchFamily="16" charset="0"/>
                <a:buNone/>
                <a:defRPr/>
              </a:pPr>
              <a:endParaRPr lang="en-US" sz="240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096452" y="872442"/>
              <a:ext cx="596410" cy="4401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buFont typeface="Times New Roman" pitchFamily="16" charset="0"/>
                <a:buNone/>
                <a:defRPr/>
              </a:pPr>
              <a:r>
                <a:rPr 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innerShdw blurRad="63500" dist="76200" dir="13500000">
                      <a:prstClr val="black">
                        <a:alpha val="38000"/>
                      </a:prstClr>
                    </a:innerShdw>
                  </a:effectLst>
                  <a:latin typeface="Verdana" pitchFamily="34" charset="0"/>
                </a:rPr>
                <a:t>W</a:t>
              </a:r>
            </a:p>
          </p:txBody>
        </p:sp>
      </p:grpSp>
      <p:grpSp>
        <p:nvGrpSpPr>
          <p:cNvPr id="4116" name="Group 19"/>
          <p:cNvGrpSpPr>
            <a:grpSpLocks/>
          </p:cNvGrpSpPr>
          <p:nvPr/>
        </p:nvGrpSpPr>
        <p:grpSpPr bwMode="auto">
          <a:xfrm>
            <a:off x="5045075" y="4237038"/>
            <a:ext cx="736600" cy="736600"/>
            <a:chOff x="9030172" y="6475566"/>
            <a:chExt cx="736910" cy="737125"/>
          </a:xfrm>
        </p:grpSpPr>
        <p:sp>
          <p:nvSpPr>
            <p:cNvPr id="11" name="Rectangle 10"/>
            <p:cNvSpPr/>
            <p:nvPr/>
          </p:nvSpPr>
          <p:spPr bwMode="auto">
            <a:xfrm>
              <a:off x="9030172" y="6475566"/>
              <a:ext cx="736910" cy="737125"/>
            </a:xfrm>
            <a:prstGeom prst="rect">
              <a:avLst/>
            </a:prstGeom>
            <a:gradFill>
              <a:gsLst>
                <a:gs pos="0">
                  <a:schemeClr val="bg1">
                    <a:lumMod val="85000"/>
                    <a:alpha val="66000"/>
                  </a:schemeClr>
                </a:gs>
                <a:gs pos="100000">
                  <a:schemeClr val="bg1">
                    <a:lumMod val="65000"/>
                    <a:alpha val="75000"/>
                  </a:schemeClr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extrusionH="1003300"/>
          </p:spPr>
          <p:txBody>
            <a:bodyPr/>
            <a:lstStyle/>
            <a:p>
              <a:pPr>
                <a:buFont typeface="Times New Roman" pitchFamily="16" charset="0"/>
                <a:buNone/>
                <a:defRPr/>
              </a:pPr>
              <a:endParaRPr lang="en-US" sz="240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215279" y="6611247"/>
              <a:ext cx="498843" cy="4401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buFont typeface="Times New Roman" pitchFamily="16" charset="0"/>
                <a:buNone/>
                <a:defRPr/>
              </a:pPr>
              <a:r>
                <a:rPr 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innerShdw blurRad="63500" dist="76200" dir="13500000">
                      <a:prstClr val="black">
                        <a:alpha val="38000"/>
                      </a:prstClr>
                    </a:innerShdw>
                  </a:effectLst>
                  <a:latin typeface="Verdana" pitchFamily="34" charset="0"/>
                </a:rPr>
                <a:t>T</a:t>
              </a:r>
            </a:p>
          </p:txBody>
        </p:sp>
      </p:grpSp>
      <p:grpSp>
        <p:nvGrpSpPr>
          <p:cNvPr id="4117" name="Group 20"/>
          <p:cNvGrpSpPr>
            <a:grpSpLocks/>
          </p:cNvGrpSpPr>
          <p:nvPr/>
        </p:nvGrpSpPr>
        <p:grpSpPr bwMode="auto">
          <a:xfrm>
            <a:off x="549275" y="4262438"/>
            <a:ext cx="736600" cy="736600"/>
            <a:chOff x="8240712" y="6468732"/>
            <a:chExt cx="736910" cy="737125"/>
          </a:xfrm>
        </p:grpSpPr>
        <p:sp>
          <p:nvSpPr>
            <p:cNvPr id="16" name="Rectangle 15"/>
            <p:cNvSpPr/>
            <p:nvPr/>
          </p:nvSpPr>
          <p:spPr bwMode="auto">
            <a:xfrm>
              <a:off x="8240712" y="6468732"/>
              <a:ext cx="736910" cy="737125"/>
            </a:xfrm>
            <a:prstGeom prst="rect">
              <a:avLst/>
            </a:prstGeom>
            <a:gradFill>
              <a:gsLst>
                <a:gs pos="0">
                  <a:srgbClr val="64D011">
                    <a:alpha val="70000"/>
                  </a:srgbClr>
                </a:gs>
                <a:gs pos="100000">
                  <a:srgbClr val="326609">
                    <a:alpha val="88000"/>
                  </a:srgbClr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extrusionH="1003300"/>
          </p:spPr>
          <p:txBody>
            <a:bodyPr/>
            <a:lstStyle/>
            <a:p>
              <a:pPr>
                <a:buFont typeface="Times New Roman" pitchFamily="16" charset="0"/>
                <a:buNone/>
                <a:defRPr/>
              </a:pPr>
              <a:endParaRPr lang="en-US" sz="240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349466" y="6612811"/>
              <a:ext cx="498843" cy="4401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buFont typeface="Times New Roman" pitchFamily="16" charset="0"/>
                <a:buNone/>
                <a:defRPr/>
              </a:pPr>
              <a:r>
                <a:rPr 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innerShdw blurRad="63500" dist="76200" dir="13500000">
                      <a:prstClr val="black">
                        <a:alpha val="38000"/>
                      </a:prstClr>
                    </a:innerShdw>
                  </a:effectLst>
                  <a:latin typeface="Verdana" pitchFamily="34" charset="0"/>
                </a:rPr>
                <a:t>O</a:t>
              </a:r>
            </a:p>
          </p:txBody>
        </p:sp>
      </p:grpSp>
      <p:sp>
        <p:nvSpPr>
          <p:cNvPr id="4118" name="Tekstboks 3"/>
          <p:cNvSpPr txBox="1">
            <a:spLocks noChangeArrowheads="1"/>
          </p:cNvSpPr>
          <p:nvPr/>
        </p:nvSpPr>
        <p:spPr bwMode="auto">
          <a:xfrm>
            <a:off x="239713" y="579438"/>
            <a:ext cx="3513719" cy="349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Research Tool:New Deal Network    </a:t>
            </a:r>
            <a:endParaRPr lang="da-DK" dirty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4119" name="Tekstboks 3"/>
          <p:cNvSpPr txBox="1">
            <a:spLocks noChangeArrowheads="1"/>
          </p:cNvSpPr>
          <p:nvPr/>
        </p:nvSpPr>
        <p:spPr bwMode="auto">
          <a:xfrm>
            <a:off x="242888" y="273050"/>
            <a:ext cx="1690687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b="1">
                <a:latin typeface="Calibri" pitchFamily="34" charset="0"/>
                <a:ea typeface="Calibri" pitchFamily="34" charset="0"/>
                <a:cs typeface="Calibri" pitchFamily="34" charset="0"/>
              </a:rPr>
              <a:t>SWOT </a:t>
            </a:r>
            <a:r>
              <a:rPr lang="da-DK">
                <a:latin typeface="Calibri" pitchFamily="34" charset="0"/>
                <a:ea typeface="Calibri" pitchFamily="34" charset="0"/>
                <a:cs typeface="Calibri" pitchFamily="34" charset="0"/>
              </a:rPr>
              <a:t>ANALYSIS</a:t>
            </a:r>
          </a:p>
        </p:txBody>
      </p:sp>
      <p:sp>
        <p:nvSpPr>
          <p:cNvPr id="24" name="Tekstboks 3"/>
          <p:cNvSpPr txBox="1">
            <a:spLocks noChangeArrowheads="1"/>
          </p:cNvSpPr>
          <p:nvPr/>
        </p:nvSpPr>
        <p:spPr bwMode="auto">
          <a:xfrm>
            <a:off x="3897312" y="579437"/>
            <a:ext cx="4112023" cy="349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URL:</a:t>
            </a:r>
            <a:r>
              <a:rPr lang="en-US" dirty="0" smtClean="0">
                <a:hlinkClick r:id="rId2"/>
              </a:rPr>
              <a:t>http://newdeal.feri.org/index.htm</a:t>
            </a:r>
            <a:r>
              <a:rPr lang="da-DK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    </a:t>
            </a:r>
            <a:endParaRPr lang="da-DK" dirty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0322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2" name="TextBox 16"/>
          <p:cNvSpPr txBox="1">
            <a:spLocks noChangeArrowheads="1"/>
          </p:cNvSpPr>
          <p:nvPr/>
        </p:nvSpPr>
        <p:spPr bwMode="auto">
          <a:xfrm>
            <a:off x="392112" y="1112838"/>
            <a:ext cx="8996363" cy="6495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sz="1400" dirty="0" smtClean="0">
                <a:latin typeface="Bookman Old Style" pitchFamily="18" charset="0"/>
              </a:rPr>
              <a:t>Recommendations: 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sz="1400" dirty="0" smtClean="0">
              <a:latin typeface="Bookman Old Style" pitchFamily="18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sz="1400" dirty="0" smtClean="0">
                <a:latin typeface="Bookman Old Style" pitchFamily="18" charset="0"/>
              </a:rPr>
              <a:t>I recommend that the school allow the website Digital History as a student research resource given that most links stay within the site and appear to be education-appropriate. Links that go to external sites are clearly marked.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sz="1400" noProof="1" smtClean="0">
              <a:latin typeface="Bookman Old Style" pitchFamily="18" charset="0"/>
              <a:cs typeface="Arial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sz="1400" noProof="1" smtClean="0">
                <a:latin typeface="Bookman Old Style" pitchFamily="18" charset="0"/>
                <a:cs typeface="Arial" charset="0"/>
              </a:rPr>
              <a:t>In addition to use by students, this site has lesson planning provided as well as a list of relevant movies either made during the period about the period or made later about the period. All these resources would help a teacher to provide engaging activities and information based on primary sources</a:t>
            </a:r>
            <a:r>
              <a:rPr lang="en-US" sz="1400" noProof="1" smtClean="0">
                <a:latin typeface="Bookman Old Style" pitchFamily="18" charset="0"/>
                <a:cs typeface="Arial" charset="0"/>
              </a:rPr>
              <a:t>.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sz="1400" noProof="1" smtClean="0">
              <a:latin typeface="Bookman Old Style" pitchFamily="18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</a:pPr>
            <a:r>
              <a:rPr lang="en-US" sz="1400" noProof="1" smtClean="0">
                <a:latin typeface="Bookman Old Style" pitchFamily="18" charset="0"/>
                <a:cs typeface="Arial" charset="0"/>
              </a:rPr>
              <a:t>This site provides good coverage of history from pre-1492 </a:t>
            </a:r>
            <a:r>
              <a:rPr lang="en-US" sz="1400" noProof="1" smtClean="0">
                <a:latin typeface="Bookman Old Style" pitchFamily="18" charset="0"/>
                <a:cs typeface="Arial" charset="0"/>
              </a:rPr>
              <a:t>through </a:t>
            </a:r>
            <a:r>
              <a:rPr lang="en-US" sz="1400" noProof="1" smtClean="0">
                <a:latin typeface="Bookman Old Style" pitchFamily="18" charset="0"/>
                <a:cs typeface="Arial" charset="0"/>
              </a:rPr>
              <a:t>2012 with primary source documents complete with citation information. Each date range/topic has numerous areas of information including: overview, textbook, events, people, documents, </a:t>
            </a:r>
            <a:r>
              <a:rPr lang="en-US" sz="1400" noProof="1" smtClean="0">
                <a:latin typeface="Bookman Old Style" pitchFamily="18" charset="0"/>
                <a:cs typeface="Arial" charset="0"/>
              </a:rPr>
              <a:t>links, music, film, images</a:t>
            </a:r>
            <a:r>
              <a:rPr lang="en-US" sz="1400" noProof="1" smtClean="0">
                <a:latin typeface="Bookman Old Style" pitchFamily="18" charset="0"/>
                <a:cs typeface="Arial" charset="0"/>
              </a:rPr>
              <a:t>, </a:t>
            </a:r>
            <a:r>
              <a:rPr lang="en-US" sz="1400" noProof="1" smtClean="0">
                <a:latin typeface="Bookman Old Style" pitchFamily="18" charset="0"/>
                <a:cs typeface="Arial" charset="0"/>
              </a:rPr>
              <a:t>and multimedia subtopics.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</a:pPr>
            <a:endParaRPr lang="en-US" sz="1400" noProof="1" smtClean="0">
              <a:latin typeface="Bookman Old Style" pitchFamily="18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400" noProof="1" smtClean="0">
                <a:latin typeface="Bookman Old Style" pitchFamily="18" charset="0"/>
                <a:cs typeface="Arial" charset="0"/>
              </a:rPr>
              <a:t>It is impossible to have information on every date and event but, where this site may have gaps, the variety of resources that are available would greatly benefit teachers and students. Teacher </a:t>
            </a:r>
            <a:r>
              <a:rPr lang="en-US" sz="1400" noProof="1" smtClean="0">
                <a:latin typeface="Bookman Old Style" pitchFamily="18" charset="0"/>
                <a:cs typeface="Arial" charset="0"/>
              </a:rPr>
              <a:t>lesson planning </a:t>
            </a:r>
            <a:r>
              <a:rPr lang="en-US" sz="1400" noProof="1" smtClean="0">
                <a:latin typeface="Bookman Old Style" pitchFamily="18" charset="0"/>
                <a:cs typeface="Arial" charset="0"/>
              </a:rPr>
              <a:t>is </a:t>
            </a:r>
            <a:r>
              <a:rPr lang="en-US" sz="1400" noProof="1" smtClean="0">
                <a:latin typeface="Bookman Old Style" pitchFamily="18" charset="0"/>
                <a:cs typeface="Arial" charset="0"/>
              </a:rPr>
              <a:t>available along with an extensive listing </a:t>
            </a:r>
            <a:r>
              <a:rPr lang="en-US" sz="1400" noProof="1" smtClean="0">
                <a:latin typeface="Bookman Old Style" pitchFamily="18" charset="0"/>
                <a:cs typeface="Arial" charset="0"/>
              </a:rPr>
              <a:t>of </a:t>
            </a:r>
            <a:r>
              <a:rPr lang="en-US" sz="1400" noProof="1" smtClean="0">
                <a:latin typeface="Bookman Old Style" pitchFamily="18" charset="0"/>
                <a:cs typeface="Arial" charset="0"/>
              </a:rPr>
              <a:t>relevant </a:t>
            </a:r>
            <a:r>
              <a:rPr lang="en-US" sz="1400" noProof="1" smtClean="0">
                <a:latin typeface="Bookman Old Style" pitchFamily="18" charset="0"/>
                <a:cs typeface="Arial" charset="0"/>
              </a:rPr>
              <a:t>films that teachers could make use of. The site provides explorations </a:t>
            </a:r>
            <a:r>
              <a:rPr lang="en-US" sz="1400" noProof="1" smtClean="0">
                <a:latin typeface="Bookman Old Style" pitchFamily="18" charset="0"/>
                <a:cs typeface="Arial" charset="0"/>
              </a:rPr>
              <a:t>for kids to learn </a:t>
            </a:r>
            <a:r>
              <a:rPr lang="en-US" sz="1400" noProof="1" smtClean="0">
                <a:latin typeface="Bookman Old Style" pitchFamily="18" charset="0"/>
                <a:cs typeface="Arial" charset="0"/>
              </a:rPr>
              <a:t>about </a:t>
            </a:r>
            <a:r>
              <a:rPr lang="en-US" sz="1400" noProof="1" smtClean="0">
                <a:latin typeface="Bookman Old Style" pitchFamily="18" charset="0"/>
                <a:cs typeface="Arial" charset="0"/>
              </a:rPr>
              <a:t>history and quizzes for topics to assess learning. The links to relevant external sites tab for each topic would provide a place for teachers to look to expand the materials selection available to their students.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b="1" noProof="1" smtClean="0">
              <a:latin typeface="Bookman Old Style" pitchFamily="18" charset="0"/>
              <a:cs typeface="Arial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400" b="1" noProof="1" smtClean="0">
                <a:latin typeface="Bookman Old Style" pitchFamily="18" charset="0"/>
                <a:cs typeface="Arial" charset="0"/>
              </a:rPr>
              <a:t>I think this site is too valuable to have it sit behind a firewall going unutilized by our staff and students.</a:t>
            </a:r>
            <a:endParaRPr lang="en-US" sz="1400" b="1" noProof="1" smtClean="0">
              <a:latin typeface="Bookman Old Style" pitchFamily="18" charset="0"/>
              <a:cs typeface="Arial" charset="0"/>
            </a:endParaRPr>
          </a:p>
          <a:p>
            <a:endParaRPr lang="en-US" sz="1400" b="1" noProof="1" smtClean="0">
              <a:latin typeface="Bookman Old Style" pitchFamily="18" charset="0"/>
              <a:cs typeface="Arial" charset="0"/>
            </a:endParaRPr>
          </a:p>
          <a:p>
            <a:endParaRPr lang="en-US" sz="1400" b="1" noProof="1" smtClean="0">
              <a:latin typeface="Bookman Old Style" pitchFamily="18" charset="0"/>
              <a:cs typeface="Arial" charset="0"/>
            </a:endParaRPr>
          </a:p>
          <a:p>
            <a:endParaRPr lang="en-US" sz="1400" b="1" noProof="1">
              <a:latin typeface="Bookman Old Style" pitchFamily="18" charset="0"/>
              <a:cs typeface="Arial" charset="0"/>
            </a:endParaRPr>
          </a:p>
          <a:p>
            <a:endParaRPr lang="en-US" sz="1200" noProof="1">
              <a:latin typeface="Bookman Old Style" pitchFamily="18" charset="0"/>
              <a:cs typeface="Arial" charset="0"/>
            </a:endParaRPr>
          </a:p>
        </p:txBody>
      </p:sp>
      <p:sp>
        <p:nvSpPr>
          <p:cNvPr id="4118" name="Tekstboks 3"/>
          <p:cNvSpPr txBox="1">
            <a:spLocks noChangeArrowheads="1"/>
          </p:cNvSpPr>
          <p:nvPr/>
        </p:nvSpPr>
        <p:spPr bwMode="auto">
          <a:xfrm>
            <a:off x="239713" y="579438"/>
            <a:ext cx="2716158" cy="353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One Page Summary Report</a:t>
            </a:r>
            <a:endParaRPr lang="da-DK" dirty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4119" name="Tekstboks 3"/>
          <p:cNvSpPr txBox="1">
            <a:spLocks noChangeArrowheads="1"/>
          </p:cNvSpPr>
          <p:nvPr/>
        </p:nvSpPr>
        <p:spPr bwMode="auto">
          <a:xfrm>
            <a:off x="239712" y="273050"/>
            <a:ext cx="2963696" cy="349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b="1" smtClean="0">
                <a:latin typeface="Calibri" pitchFamily="34" charset="0"/>
                <a:ea typeface="Calibri" pitchFamily="34" charset="0"/>
                <a:cs typeface="Calibri" pitchFamily="34" charset="0"/>
              </a:rPr>
              <a:t>Research </a:t>
            </a:r>
            <a:r>
              <a:rPr lang="da-DK" b="1" smtClean="0">
                <a:latin typeface="Calibri" pitchFamily="34" charset="0"/>
                <a:ea typeface="Calibri" pitchFamily="34" charset="0"/>
                <a:cs typeface="Calibri" pitchFamily="34" charset="0"/>
              </a:rPr>
              <a:t>Tool: Digital History</a:t>
            </a:r>
            <a:endParaRPr lang="da-DK" dirty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8201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mple SWOT 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MS Gothic"/>
        <a:cs typeface="MS Gothic"/>
      </a:majorFont>
      <a:minorFont>
        <a:latin typeface="Arial"/>
        <a:ea typeface="MS Gothic"/>
        <a:cs typeface="MS Gothic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AF3004B-9108-4C4B-8CE9-64F411650F3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Sample SWOT Template</Template>
  <TotalTime>2810</TotalTime>
  <Words>904</Words>
  <Application>Microsoft Office PowerPoint</Application>
  <PresentationFormat>Custom</PresentationFormat>
  <Paragraphs>180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Sample SWOT Template</vt:lpstr>
      <vt:lpstr>Slide 1</vt:lpstr>
      <vt:lpstr>Slide 2</vt:lpstr>
      <vt:lpstr>Slide 3</vt:lpstr>
      <vt:lpstr>Slide 4</vt:lpstr>
      <vt:lpstr>Slide 5</vt:lpstr>
      <vt:lpstr>Slide 6</vt:lpstr>
    </vt:vector>
  </TitlesOfParts>
  <Company>Plymouth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eallard</dc:creator>
  <cp:lastModifiedBy>Owner</cp:lastModifiedBy>
  <cp:revision>106</cp:revision>
  <cp:lastPrinted>1601-01-01T00:00:00Z</cp:lastPrinted>
  <dcterms:created xsi:type="dcterms:W3CDTF">2013-10-01T23:18:39Z</dcterms:created>
  <dcterms:modified xsi:type="dcterms:W3CDTF">2013-10-09T15:32:01Z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TC018754769991</vt:lpwstr>
  </property>
</Properties>
</file>